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310" r:id="rId4"/>
    <p:sldId id="312" r:id="rId5"/>
    <p:sldId id="294" r:id="rId6"/>
    <p:sldId id="317" r:id="rId7"/>
    <p:sldId id="321" r:id="rId8"/>
    <p:sldId id="314" r:id="rId9"/>
    <p:sldId id="290" r:id="rId10"/>
    <p:sldId id="259" r:id="rId11"/>
    <p:sldId id="318" r:id="rId12"/>
    <p:sldId id="291" r:id="rId13"/>
    <p:sldId id="292" r:id="rId14"/>
    <p:sldId id="261" r:id="rId15"/>
    <p:sldId id="262" r:id="rId16"/>
    <p:sldId id="324" r:id="rId17"/>
    <p:sldId id="283" r:id="rId18"/>
    <p:sldId id="299" r:id="rId19"/>
    <p:sldId id="325" r:id="rId20"/>
    <p:sldId id="264" r:id="rId21"/>
    <p:sldId id="301" r:id="rId22"/>
    <p:sldId id="328" r:id="rId23"/>
    <p:sldId id="329" r:id="rId24"/>
    <p:sldId id="330" r:id="rId25"/>
    <p:sldId id="302" r:id="rId26"/>
    <p:sldId id="303" r:id="rId27"/>
    <p:sldId id="304" r:id="rId28"/>
    <p:sldId id="306" r:id="rId29"/>
    <p:sldId id="323" r:id="rId3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38" d="100"/>
          <a:sy n="38" d="100"/>
        </p:scale>
        <p:origin x="24"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FAAC2C2D-9EFD-485A-A7AA-C6B5375123C8}" type="datetimeFigureOut">
              <a:rPr lang="es-AR" smtClean="0"/>
              <a:t>25/11/2020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41018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FAAC2C2D-9EFD-485A-A7AA-C6B5375123C8}" type="datetimeFigureOut">
              <a:rPr lang="es-AR" smtClean="0"/>
              <a:t>25/11/2020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370964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FAAC2C2D-9EFD-485A-A7AA-C6B5375123C8}" type="datetimeFigureOut">
              <a:rPr lang="es-AR" smtClean="0"/>
              <a:t>25/11/2020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2423733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FAAC2C2D-9EFD-485A-A7AA-C6B5375123C8}" type="datetimeFigureOut">
              <a:rPr lang="es-AR" smtClean="0"/>
              <a:t>25/11/2020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418024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AAC2C2D-9EFD-485A-A7AA-C6B5375123C8}" type="datetimeFigureOut">
              <a:rPr lang="es-AR" smtClean="0"/>
              <a:t>25/11/2020</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111217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FAAC2C2D-9EFD-485A-A7AA-C6B5375123C8}" type="datetimeFigureOut">
              <a:rPr lang="es-AR" smtClean="0"/>
              <a:t>25/11/2020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414411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FAAC2C2D-9EFD-485A-A7AA-C6B5375123C8}" type="datetimeFigureOut">
              <a:rPr lang="es-AR" smtClean="0"/>
              <a:t>25/11/2020</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332346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FAAC2C2D-9EFD-485A-A7AA-C6B5375123C8}" type="datetimeFigureOut">
              <a:rPr lang="es-AR" smtClean="0"/>
              <a:t>25/11/2020</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510083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AAC2C2D-9EFD-485A-A7AA-C6B5375123C8}" type="datetimeFigureOut">
              <a:rPr lang="es-AR" smtClean="0"/>
              <a:t>25/11/2020</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1407320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AAC2C2D-9EFD-485A-A7AA-C6B5375123C8}" type="datetimeFigureOut">
              <a:rPr lang="es-AR" smtClean="0"/>
              <a:t>25/11/2020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37750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AAC2C2D-9EFD-485A-A7AA-C6B5375123C8}" type="datetimeFigureOut">
              <a:rPr lang="es-AR" smtClean="0"/>
              <a:t>25/11/2020</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70B0D8DC-A0D1-4313-8407-29409AEE48F6}" type="slidenum">
              <a:rPr lang="es-AR" smtClean="0"/>
              <a:t>‹Nº›</a:t>
            </a:fld>
            <a:endParaRPr lang="es-AR"/>
          </a:p>
        </p:txBody>
      </p:sp>
    </p:spTree>
    <p:extLst>
      <p:ext uri="{BB962C8B-B14F-4D97-AF65-F5344CB8AC3E}">
        <p14:creationId xmlns:p14="http://schemas.microsoft.com/office/powerpoint/2010/main" val="11029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C2C2D-9EFD-485A-A7AA-C6B5375123C8}" type="datetimeFigureOut">
              <a:rPr lang="es-AR" smtClean="0"/>
              <a:t>25/11/2020</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B0D8DC-A0D1-4313-8407-29409AEE48F6}" type="slidenum">
              <a:rPr lang="es-AR" smtClean="0"/>
              <a:t>‹Nº›</a:t>
            </a:fld>
            <a:endParaRPr lang="es-AR"/>
          </a:p>
        </p:txBody>
      </p:sp>
    </p:spTree>
    <p:extLst>
      <p:ext uri="{BB962C8B-B14F-4D97-AF65-F5344CB8AC3E}">
        <p14:creationId xmlns:p14="http://schemas.microsoft.com/office/powerpoint/2010/main" val="3678517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AR" sz="3600" i="1" dirty="0" err="1"/>
              <a:t>Desestandarización</a:t>
            </a:r>
            <a:r>
              <a:rPr lang="es-AR" sz="3600" i="1" dirty="0"/>
              <a:t> contractual, nuevas tecnologías </a:t>
            </a:r>
            <a:r>
              <a:rPr lang="es-AR" sz="3600" i="1" dirty="0" smtClean="0"/>
              <a:t>y nuevas </a:t>
            </a:r>
            <a:r>
              <a:rPr lang="es-AR" sz="3600" i="1" dirty="0"/>
              <a:t>formas de organización del trabajo. ¿</a:t>
            </a:r>
            <a:r>
              <a:rPr lang="es-AR" sz="3600" i="1" dirty="0" smtClean="0"/>
              <a:t>Otra estructura </a:t>
            </a:r>
            <a:r>
              <a:rPr lang="es-AR" sz="3600" i="1" dirty="0"/>
              <a:t>para el Derecho del Trabajo?</a:t>
            </a:r>
            <a:endParaRPr lang="es-AR" sz="3600" dirty="0"/>
          </a:p>
        </p:txBody>
      </p:sp>
      <p:sp>
        <p:nvSpPr>
          <p:cNvPr id="3" name="Subtítulo 2"/>
          <p:cNvSpPr>
            <a:spLocks noGrp="1"/>
          </p:cNvSpPr>
          <p:nvPr>
            <p:ph type="subTitle" idx="1"/>
          </p:nvPr>
        </p:nvSpPr>
        <p:spPr/>
        <p:txBody>
          <a:bodyPr/>
          <a:lstStyle/>
          <a:p>
            <a:endParaRPr lang="es-AR" dirty="0" smtClean="0"/>
          </a:p>
          <a:p>
            <a:r>
              <a:rPr lang="es-AR" dirty="0" smtClean="0"/>
              <a:t>por  Adrián </a:t>
            </a:r>
            <a:r>
              <a:rPr lang="es-AR" dirty="0" err="1" smtClean="0"/>
              <a:t>Goldin</a:t>
            </a:r>
            <a:endParaRPr lang="es-AR" dirty="0"/>
          </a:p>
        </p:txBody>
      </p:sp>
    </p:spTree>
    <p:extLst>
      <p:ext uri="{BB962C8B-B14F-4D97-AF65-F5344CB8AC3E}">
        <p14:creationId xmlns:p14="http://schemas.microsoft.com/office/powerpoint/2010/main" val="2281853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es-AR" dirty="0"/>
          </a:p>
        </p:txBody>
      </p:sp>
      <p:sp>
        <p:nvSpPr>
          <p:cNvPr id="3" name="Marcador de contenido 2"/>
          <p:cNvSpPr>
            <a:spLocks noGrp="1"/>
          </p:cNvSpPr>
          <p:nvPr>
            <p:ph idx="1"/>
          </p:nvPr>
        </p:nvSpPr>
        <p:spPr>
          <a:xfrm>
            <a:off x="838200" y="764771"/>
            <a:ext cx="10515600" cy="6026554"/>
          </a:xfrm>
        </p:spPr>
        <p:txBody>
          <a:bodyPr>
            <a:normAutofit/>
          </a:bodyPr>
          <a:lstStyle/>
          <a:p>
            <a:pPr marL="0" indent="0" algn="ctr">
              <a:buNone/>
            </a:pPr>
            <a:r>
              <a:rPr lang="es-AR" sz="3600" b="1" dirty="0" smtClean="0"/>
              <a:t>3ª.  La del </a:t>
            </a:r>
            <a:r>
              <a:rPr lang="es-AR" sz="3600" b="1" dirty="0" err="1" smtClean="0"/>
              <a:t>desdibujamiento</a:t>
            </a:r>
            <a:r>
              <a:rPr lang="es-AR" sz="3600" b="1" dirty="0" smtClean="0"/>
              <a:t> de  las fronteras entre dependencia y autonomía</a:t>
            </a:r>
            <a:r>
              <a:rPr lang="es-AR" sz="3600" dirty="0" smtClean="0"/>
              <a:t>.  </a:t>
            </a:r>
            <a:r>
              <a:rPr lang="es-AR" sz="3600" dirty="0"/>
              <a:t>Por los fenómenos mencionados y otros que se van agregando a medida en que se procesan cambios en las tecnologías y las formas de organizar el trabajo</a:t>
            </a:r>
            <a:r>
              <a:rPr lang="es-AR" sz="3600" b="1" dirty="0"/>
              <a:t>,</a:t>
            </a:r>
            <a:r>
              <a:rPr lang="es-AR" sz="3600" dirty="0"/>
              <a:t> </a:t>
            </a:r>
            <a:r>
              <a:rPr lang="es-AR" sz="3600" dirty="0" smtClean="0"/>
              <a:t>se constata </a:t>
            </a:r>
          </a:p>
          <a:p>
            <a:pPr marL="0" indent="0" algn="ctr">
              <a:buNone/>
            </a:pPr>
            <a:endParaRPr lang="es-AR" sz="3600" dirty="0" smtClean="0"/>
          </a:p>
          <a:p>
            <a:pPr marL="0" indent="0" algn="ctr">
              <a:buNone/>
            </a:pPr>
            <a:r>
              <a:rPr lang="es-AR" sz="3600" b="1" dirty="0" smtClean="0"/>
              <a:t>un </a:t>
            </a:r>
            <a:r>
              <a:rPr lang="es-AR" sz="3600" b="1" dirty="0"/>
              <a:t>cierto </a:t>
            </a:r>
            <a:r>
              <a:rPr lang="es-AR" sz="3600" b="1" dirty="0" err="1"/>
              <a:t>desdibujamiento</a:t>
            </a:r>
            <a:r>
              <a:rPr lang="es-AR" sz="3600" b="1" dirty="0"/>
              <a:t> de las fronteras </a:t>
            </a:r>
            <a:r>
              <a:rPr lang="es-AR" sz="3600" b="1" dirty="0" smtClean="0"/>
              <a:t>entre  </a:t>
            </a:r>
            <a:r>
              <a:rPr lang="es-AR" sz="3600" b="1" dirty="0"/>
              <a:t>la dependencia y los trabajos </a:t>
            </a:r>
            <a:r>
              <a:rPr lang="es-AR" sz="3600" b="1" dirty="0" smtClean="0"/>
              <a:t>autónomos</a:t>
            </a:r>
            <a:r>
              <a:rPr lang="es-AR" sz="3600" dirty="0" smtClean="0"/>
              <a:t> </a:t>
            </a:r>
            <a:endParaRPr lang="es-AR" sz="3600" dirty="0"/>
          </a:p>
          <a:p>
            <a:endParaRPr lang="es-AR" sz="3600" dirty="0" smtClean="0"/>
          </a:p>
        </p:txBody>
      </p:sp>
    </p:spTree>
    <p:extLst>
      <p:ext uri="{BB962C8B-B14F-4D97-AF65-F5344CB8AC3E}">
        <p14:creationId xmlns:p14="http://schemas.microsoft.com/office/powerpoint/2010/main" val="2216635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3975"/>
          </a:xfrm>
        </p:spPr>
        <p:txBody>
          <a:bodyPr>
            <a:normAutofit fontScale="90000"/>
          </a:bodyPr>
          <a:lstStyle/>
          <a:p>
            <a:endParaRPr lang="es-AR" dirty="0"/>
          </a:p>
        </p:txBody>
      </p:sp>
      <p:sp>
        <p:nvSpPr>
          <p:cNvPr id="3" name="Marcador de contenido 2"/>
          <p:cNvSpPr>
            <a:spLocks noGrp="1"/>
          </p:cNvSpPr>
          <p:nvPr>
            <p:ph idx="1"/>
          </p:nvPr>
        </p:nvSpPr>
        <p:spPr>
          <a:xfrm>
            <a:off x="838200" y="600074"/>
            <a:ext cx="10515600" cy="6029325"/>
          </a:xfrm>
        </p:spPr>
        <p:txBody>
          <a:bodyPr/>
          <a:lstStyle/>
          <a:p>
            <a:pPr marL="0" indent="0" algn="ctr">
              <a:buNone/>
            </a:pPr>
            <a:r>
              <a:rPr lang="es-MX" dirty="0" smtClean="0"/>
              <a:t>Son otras tantas manifestaciones de </a:t>
            </a:r>
            <a:r>
              <a:rPr lang="es-MX" dirty="0"/>
              <a:t>la tendencia obsolescente que  exhibe en los últimos tiempos el concepto de la </a:t>
            </a:r>
            <a:r>
              <a:rPr lang="es-MX" i="1" dirty="0"/>
              <a:t>subordinación jurídica </a:t>
            </a:r>
            <a:r>
              <a:rPr lang="es-MX" dirty="0"/>
              <a:t>como factor  de identificación de los sujetos protegidos del Derecho del Trabajo </a:t>
            </a:r>
            <a:endParaRPr lang="es-MX" i="1" dirty="0"/>
          </a:p>
          <a:p>
            <a:pPr marL="0" indent="0" algn="ctr">
              <a:buNone/>
            </a:pPr>
            <a:r>
              <a:rPr lang="es-MX" b="1" i="1" dirty="0" smtClean="0"/>
              <a:t>Tendencia que tiende </a:t>
            </a:r>
            <a:r>
              <a:rPr lang="es-MX" b="1" i="1" dirty="0"/>
              <a:t>a poner al margen del sistema de protección laboral a un número creciente de trabajadores, antes dependientes y ahora autónomos aunque muy frecuentemente sujetos a férreas situaciones de sujeción económica</a:t>
            </a:r>
          </a:p>
          <a:p>
            <a:pPr marL="0" indent="0" algn="ctr">
              <a:buNone/>
            </a:pPr>
            <a:endParaRPr lang="es-AR" dirty="0"/>
          </a:p>
          <a:p>
            <a:pPr marL="0" indent="0" algn="ctr">
              <a:buNone/>
            </a:pPr>
            <a:r>
              <a:rPr lang="es-MX" dirty="0"/>
              <a:t>Es en ese marco que aparecen  </a:t>
            </a:r>
            <a:r>
              <a:rPr lang="es-MX" b="1" dirty="0"/>
              <a:t>nuevas modalidades de reclutamiento del trabajo humano</a:t>
            </a:r>
            <a:r>
              <a:rPr lang="es-MX" dirty="0"/>
              <a:t> también distantes de aquella histórica </a:t>
            </a:r>
            <a:r>
              <a:rPr lang="es-MX" i="1" dirty="0"/>
              <a:t>tipicidad</a:t>
            </a:r>
            <a:r>
              <a:rPr lang="es-MX" dirty="0"/>
              <a:t>;  y </a:t>
            </a:r>
            <a:r>
              <a:rPr lang="es-MX" i="1" dirty="0"/>
              <a:t>es notable que  </a:t>
            </a:r>
            <a:r>
              <a:rPr lang="es-MX" b="1" i="1" dirty="0"/>
              <a:t>buena parte de </a:t>
            </a:r>
            <a:r>
              <a:rPr lang="es-MX" b="1" i="1" dirty="0" smtClean="0"/>
              <a:t>ellas procuran para </a:t>
            </a:r>
            <a:r>
              <a:rPr lang="es-MX" b="1" i="1" dirty="0"/>
              <a:t>ello </a:t>
            </a:r>
            <a:r>
              <a:rPr lang="es-MX" b="1" i="1" dirty="0" smtClean="0"/>
              <a:t>ampararse  en esos </a:t>
            </a:r>
            <a:r>
              <a:rPr lang="es-MX" b="1" i="1" dirty="0"/>
              <a:t>vínculos que no definen con claridad el tipo de relación que media entre quien presta el servicio y quien lo recibe</a:t>
            </a:r>
            <a:endParaRPr lang="es-AR" b="1" dirty="0"/>
          </a:p>
          <a:p>
            <a:endParaRPr lang="es-AR" dirty="0"/>
          </a:p>
        </p:txBody>
      </p:sp>
    </p:spTree>
    <p:extLst>
      <p:ext uri="{BB962C8B-B14F-4D97-AF65-F5344CB8AC3E}">
        <p14:creationId xmlns:p14="http://schemas.microsoft.com/office/powerpoint/2010/main" val="2881263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63287" y="456376"/>
            <a:ext cx="9792392" cy="6598986"/>
          </a:xfrm>
          <a:prstGeom prst="rect">
            <a:avLst/>
          </a:prstGeom>
        </p:spPr>
        <p:txBody>
          <a:bodyPr wrap="square">
            <a:spAutoFit/>
          </a:bodyPr>
          <a:lstStyle/>
          <a:p>
            <a:pPr algn="ctr">
              <a:lnSpc>
                <a:spcPct val="107000"/>
              </a:lnSpc>
              <a:spcAft>
                <a:spcPts val="800"/>
              </a:spcAft>
            </a:pPr>
            <a:r>
              <a:rPr lang="es-AR" sz="3200" dirty="0" smtClean="0">
                <a:latin typeface="Times New Roman" panose="02020603050405020304" pitchFamily="18" charset="0"/>
                <a:ea typeface="Calibri" panose="020F0502020204030204" pitchFamily="34" charset="0"/>
              </a:rPr>
              <a:t>Sólo </a:t>
            </a:r>
            <a:r>
              <a:rPr lang="es-AR" sz="3200" dirty="0">
                <a:latin typeface="Times New Roman" panose="02020603050405020304" pitchFamily="18" charset="0"/>
                <a:ea typeface="Calibri" panose="020F0502020204030204" pitchFamily="34" charset="0"/>
              </a:rPr>
              <a:t>a título de ejemplo: el desmembramiento del lugar de trabajo, el </a:t>
            </a:r>
            <a:r>
              <a:rPr lang="es-AR" sz="3200" b="1" dirty="0">
                <a:latin typeface="Times New Roman" panose="02020603050405020304" pitchFamily="18" charset="0"/>
                <a:ea typeface="Calibri" panose="020F0502020204030204" pitchFamily="34" charset="0"/>
              </a:rPr>
              <a:t>trabajo a distancia </a:t>
            </a:r>
            <a:r>
              <a:rPr lang="es-AR" sz="3200" dirty="0">
                <a:latin typeface="Times New Roman" panose="02020603050405020304" pitchFamily="18" charset="0"/>
                <a:ea typeface="Calibri" panose="020F0502020204030204" pitchFamily="34" charset="0"/>
              </a:rPr>
              <a:t>y el teletrabajo (plantean similares necesidades de tutela pero no son idénticos)</a:t>
            </a:r>
            <a:r>
              <a:rPr lang="es-AR" sz="3200" b="1" dirty="0">
                <a:latin typeface="Times New Roman" panose="02020603050405020304" pitchFamily="18" charset="0"/>
                <a:ea typeface="Calibri" panose="020F0502020204030204" pitchFamily="34" charset="0"/>
              </a:rPr>
              <a:t> </a:t>
            </a:r>
            <a:r>
              <a:rPr lang="es-AR" sz="3200" dirty="0">
                <a:latin typeface="Times New Roman" panose="02020603050405020304" pitchFamily="18" charset="0"/>
                <a:ea typeface="Calibri" panose="020F0502020204030204" pitchFamily="34" charset="0"/>
              </a:rPr>
              <a:t>, </a:t>
            </a:r>
          </a:p>
          <a:p>
            <a:pPr algn="ctr">
              <a:lnSpc>
                <a:spcPct val="107000"/>
              </a:lnSpc>
              <a:spcAft>
                <a:spcPts val="800"/>
              </a:spcAft>
            </a:pPr>
            <a:r>
              <a:rPr lang="es-AR" sz="3200" dirty="0" smtClean="0">
                <a:latin typeface="Times New Roman" panose="02020603050405020304" pitchFamily="18" charset="0"/>
                <a:ea typeface="Calibri" panose="020F0502020204030204" pitchFamily="34" charset="0"/>
              </a:rPr>
              <a:t>Fenómeno exacerbado </a:t>
            </a:r>
            <a:r>
              <a:rPr lang="es-AR" sz="3200" dirty="0">
                <a:latin typeface="Times New Roman" panose="02020603050405020304" pitchFamily="18" charset="0"/>
                <a:ea typeface="Calibri" panose="020F0502020204030204" pitchFamily="34" charset="0"/>
              </a:rPr>
              <a:t>hasta límites notables por la pandemia. </a:t>
            </a:r>
          </a:p>
          <a:p>
            <a:pPr algn="ctr">
              <a:lnSpc>
                <a:spcPct val="107000"/>
              </a:lnSpc>
              <a:spcAft>
                <a:spcPts val="800"/>
              </a:spcAft>
            </a:pPr>
            <a:r>
              <a:rPr lang="es-AR" sz="2800" b="1" dirty="0">
                <a:latin typeface="Times New Roman" panose="02020603050405020304" pitchFamily="18" charset="0"/>
                <a:ea typeface="Calibri" panose="020F0502020204030204" pitchFamily="34" charset="0"/>
              </a:rPr>
              <a:t>El trabajador no está en el centro o lugar de trabajo, sino que trabaja desde su domicilio.</a:t>
            </a:r>
            <a:endParaRPr lang="es-AR" sz="2800" dirty="0">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a:latin typeface="Times New Roman" panose="02020603050405020304" pitchFamily="18" charset="0"/>
                <a:ea typeface="Calibri" panose="020F0502020204030204" pitchFamily="34" charset="0"/>
              </a:rPr>
              <a:t>El trabajo a distancia puede generar para las empresas notables </a:t>
            </a:r>
            <a:r>
              <a:rPr lang="es-AR" sz="2800" dirty="0" smtClean="0">
                <a:latin typeface="Times New Roman" panose="02020603050405020304" pitchFamily="18" charset="0"/>
                <a:ea typeface="Calibri" panose="020F0502020204030204" pitchFamily="34" charset="0"/>
              </a:rPr>
              <a:t>ahorros y para el trabajador, ahorro de tiempos de traslado</a:t>
            </a:r>
            <a:endParaRPr lang="es-AR" sz="2800" dirty="0">
              <a:latin typeface="Times New Roman" panose="02020603050405020304" pitchFamily="18" charset="0"/>
              <a:ea typeface="Calibri" panose="020F0502020204030204" pitchFamily="34" charset="0"/>
            </a:endParaRPr>
          </a:p>
          <a:p>
            <a:pPr algn="ctr">
              <a:lnSpc>
                <a:spcPct val="107000"/>
              </a:lnSpc>
              <a:spcAft>
                <a:spcPts val="800"/>
              </a:spcAft>
            </a:pPr>
            <a:r>
              <a:rPr lang="es-AR" sz="3200" i="1" dirty="0">
                <a:latin typeface="Times New Roman" panose="02020603050405020304" pitchFamily="18" charset="0"/>
                <a:ea typeface="Calibri" panose="020F0502020204030204" pitchFamily="34" charset="0"/>
              </a:rPr>
              <a:t>Similitudes notables con el denominado “</a:t>
            </a:r>
            <a:r>
              <a:rPr lang="es-AR" sz="3200" i="1" dirty="0" err="1" smtClean="0">
                <a:latin typeface="Times New Roman" panose="02020603050405020304" pitchFamily="18" charset="0"/>
                <a:ea typeface="Calibri" panose="020F0502020204030204" pitchFamily="34" charset="0"/>
              </a:rPr>
              <a:t>crowdworking</a:t>
            </a:r>
            <a:r>
              <a:rPr lang="es-AR" sz="3200" i="1" dirty="0" smtClean="0">
                <a:latin typeface="Times New Roman" panose="02020603050405020304" pitchFamily="18" charset="0"/>
                <a:ea typeface="Calibri" panose="020F0502020204030204" pitchFamily="34" charset="0"/>
              </a:rPr>
              <a:t> </a:t>
            </a:r>
            <a:r>
              <a:rPr lang="es-AR" sz="3200" i="1" dirty="0" err="1" smtClean="0">
                <a:latin typeface="Times New Roman" panose="02020603050405020304" pitchFamily="18" charset="0"/>
                <a:ea typeface="Calibri" panose="020F0502020204030204" pitchFamily="34" charset="0"/>
              </a:rPr>
              <a:t>on</a:t>
            </a:r>
            <a:r>
              <a:rPr lang="es-AR" sz="3200" i="1" dirty="0" smtClean="0">
                <a:latin typeface="Times New Roman" panose="02020603050405020304" pitchFamily="18" charset="0"/>
                <a:ea typeface="Calibri" panose="020F0502020204030204" pitchFamily="34" charset="0"/>
              </a:rPr>
              <a:t> line”</a:t>
            </a:r>
            <a:endParaRPr lang="es-AR" sz="3200" i="1" dirty="0">
              <a:latin typeface="Times New Roman" panose="02020603050405020304" pitchFamily="18" charset="0"/>
              <a:ea typeface="Calibri" panose="020F0502020204030204" pitchFamily="34" charset="0"/>
            </a:endParaRPr>
          </a:p>
          <a:p>
            <a:pPr algn="ctr">
              <a:lnSpc>
                <a:spcPct val="107000"/>
              </a:lnSpc>
              <a:spcAft>
                <a:spcPts val="800"/>
              </a:spcAft>
            </a:pPr>
            <a:endParaRPr lang="es-AR" sz="2800" dirty="0"/>
          </a:p>
        </p:txBody>
      </p:sp>
    </p:spTree>
    <p:extLst>
      <p:ext uri="{BB962C8B-B14F-4D97-AF65-F5344CB8AC3E}">
        <p14:creationId xmlns:p14="http://schemas.microsoft.com/office/powerpoint/2010/main" val="225802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8888" y="0"/>
            <a:ext cx="11205556" cy="7339830"/>
          </a:xfrm>
          <a:prstGeom prst="rect">
            <a:avLst/>
          </a:prstGeom>
        </p:spPr>
        <p:txBody>
          <a:bodyPr wrap="square">
            <a:spAutoFit/>
          </a:bodyPr>
          <a:lstStyle/>
          <a:p>
            <a:pPr algn="ctr">
              <a:lnSpc>
                <a:spcPct val="107000"/>
              </a:lnSpc>
              <a:spcAft>
                <a:spcPts val="800"/>
              </a:spcAft>
            </a:pPr>
            <a:r>
              <a:rPr lang="es-AR" sz="2800" dirty="0" smtClean="0">
                <a:effectLst/>
                <a:latin typeface="Times New Roman" panose="02020603050405020304" pitchFamily="18" charset="0"/>
                <a:ea typeface="Calibri" panose="020F0502020204030204" pitchFamily="34" charset="0"/>
              </a:rPr>
              <a:t>Por otra parte, el trabajo de plataformas “a demanda”  (</a:t>
            </a:r>
            <a:r>
              <a:rPr lang="es-AR" sz="2800" dirty="0" err="1" smtClean="0">
                <a:effectLst/>
                <a:latin typeface="Times New Roman" panose="02020603050405020304" pitchFamily="18" charset="0"/>
                <a:ea typeface="Calibri" panose="020F0502020204030204" pitchFamily="34" charset="0"/>
              </a:rPr>
              <a:t>on</a:t>
            </a:r>
            <a:r>
              <a:rPr lang="es-AR" sz="2800" dirty="0" smtClean="0">
                <a:effectLst/>
                <a:latin typeface="Times New Roman" panose="02020603050405020304" pitchFamily="18" charset="0"/>
                <a:ea typeface="Calibri" panose="020F0502020204030204" pitchFamily="34" charset="0"/>
              </a:rPr>
              <a:t> </a:t>
            </a:r>
            <a:r>
              <a:rPr lang="es-AR" sz="2800" dirty="0" err="1" smtClean="0">
                <a:effectLst/>
                <a:latin typeface="Times New Roman" panose="02020603050405020304" pitchFamily="18" charset="0"/>
                <a:ea typeface="Calibri" panose="020F0502020204030204" pitchFamily="34" charset="0"/>
              </a:rPr>
              <a:t>demand</a:t>
            </a:r>
            <a:r>
              <a:rPr lang="es-AR" sz="2800" dirty="0" smtClean="0">
                <a:effectLst/>
                <a:latin typeface="Times New Roman" panose="02020603050405020304" pitchFamily="18" charset="0"/>
                <a:ea typeface="Calibri" panose="020F0502020204030204" pitchFamily="34" charset="0"/>
              </a:rPr>
              <a:t>) de base local  ha asumido un rol central en las tareas de </a:t>
            </a:r>
            <a:r>
              <a:rPr lang="es-AR" sz="2800" b="1" dirty="0" smtClean="0">
                <a:effectLst/>
                <a:latin typeface="Times New Roman" panose="02020603050405020304" pitchFamily="18" charset="0"/>
                <a:ea typeface="Calibri" panose="020F0502020204030204" pitchFamily="34" charset="0"/>
              </a:rPr>
              <a:t>distribución y logística </a:t>
            </a:r>
          </a:p>
          <a:p>
            <a:pPr algn="ctr">
              <a:lnSpc>
                <a:spcPct val="107000"/>
              </a:lnSpc>
              <a:spcAft>
                <a:spcPts val="800"/>
              </a:spcAft>
            </a:pPr>
            <a:r>
              <a:rPr lang="es-AR" sz="2800" b="1" dirty="0" smtClean="0">
                <a:effectLst/>
                <a:latin typeface="Times New Roman" panose="02020603050405020304" pitchFamily="18" charset="0"/>
                <a:ea typeface="Calibri" panose="020F0502020204030204" pitchFamily="34" charset="0"/>
              </a:rPr>
              <a:t> </a:t>
            </a:r>
            <a:r>
              <a:rPr lang="es-AR" sz="2800" b="1" i="1" dirty="0" smtClean="0">
                <a:effectLst/>
                <a:latin typeface="Times New Roman" panose="02020603050405020304" pitchFamily="18" charset="0"/>
                <a:ea typeface="Calibri" panose="020F0502020204030204" pitchFamily="34" charset="0"/>
              </a:rPr>
              <a:t>para una comercialización que está también fuertemente digitalizada.</a:t>
            </a:r>
          </a:p>
          <a:p>
            <a:pPr algn="ctr">
              <a:lnSpc>
                <a:spcPct val="107000"/>
              </a:lnSpc>
              <a:spcAft>
                <a:spcPts val="800"/>
              </a:spcAft>
            </a:pPr>
            <a:endParaRPr lang="es-AR" sz="2800" b="1" i="1" dirty="0" smtClean="0">
              <a:effectLst/>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smtClean="0">
                <a:latin typeface="Times New Roman" panose="02020603050405020304" pitchFamily="18" charset="0"/>
                <a:ea typeface="Calibri" panose="020F0502020204030204" pitchFamily="34" charset="0"/>
              </a:rPr>
              <a:t>Todo lo cual implica un  fuerte desafío para múltiples manifestaciones del comercio y de los servicios así como para los trabajadores que prestan sus servicios en esas actividades</a:t>
            </a:r>
          </a:p>
          <a:p>
            <a:pPr algn="ctr">
              <a:lnSpc>
                <a:spcPct val="107000"/>
              </a:lnSpc>
              <a:spcAft>
                <a:spcPts val="800"/>
              </a:spcAft>
            </a:pPr>
            <a:endParaRPr lang="es-AR" sz="2800" dirty="0">
              <a:effectLst/>
              <a:latin typeface="Times New Roman" panose="02020603050405020304" pitchFamily="18" charset="0"/>
              <a:ea typeface="Calibri" panose="020F0502020204030204" pitchFamily="34" charset="0"/>
            </a:endParaRPr>
          </a:p>
          <a:p>
            <a:pPr algn="ctr"/>
            <a:r>
              <a:rPr lang="es-AR" sz="2800" dirty="0" smtClean="0"/>
              <a:t>De ese modo, también estas modalidades de reclutamiento, como queda dicho,  procuran alinearse en las complejas avenidas que pretenden </a:t>
            </a:r>
          </a:p>
          <a:p>
            <a:pPr algn="ctr"/>
            <a:r>
              <a:rPr lang="es-AR" sz="2800" dirty="0"/>
              <a:t>n</a:t>
            </a:r>
            <a:r>
              <a:rPr lang="es-AR" sz="2800" dirty="0" smtClean="0"/>
              <a:t>o</a:t>
            </a:r>
            <a:r>
              <a:rPr lang="es-AR" sz="2800" b="1" dirty="0" smtClean="0"/>
              <a:t> </a:t>
            </a:r>
            <a:r>
              <a:rPr lang="es-AR" sz="2800" dirty="0" smtClean="0"/>
              <a:t> afiliarse (no plenamente al menos)</a:t>
            </a:r>
            <a:r>
              <a:rPr lang="es-AR" sz="2800" i="1" dirty="0" smtClean="0"/>
              <a:t> </a:t>
            </a:r>
          </a:p>
          <a:p>
            <a:pPr algn="ctr"/>
            <a:r>
              <a:rPr lang="es-AR" sz="2800" b="1" dirty="0" smtClean="0"/>
              <a:t>a las tradicionales manifestaciones (estables o precarias) del trabajo dependiente. </a:t>
            </a:r>
            <a:endParaRPr lang="es-AR" sz="2800" dirty="0" smtClean="0"/>
          </a:p>
          <a:p>
            <a:pPr algn="ctr"/>
            <a:endParaRPr lang="es-AR" sz="2800" dirty="0"/>
          </a:p>
          <a:p>
            <a:pPr algn="ctr">
              <a:lnSpc>
                <a:spcPct val="107000"/>
              </a:lnSpc>
              <a:spcAft>
                <a:spcPts val="800"/>
              </a:spcAft>
            </a:pPr>
            <a:endParaRPr lang="es-AR"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6609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82773"/>
          </a:xfrm>
        </p:spPr>
        <p:txBody>
          <a:bodyPr>
            <a:normAutofit/>
          </a:bodyPr>
          <a:lstStyle/>
          <a:p>
            <a:pPr algn="ctr"/>
            <a:r>
              <a:rPr lang="es-AR" sz="2800" b="1" dirty="0" smtClean="0">
                <a:latin typeface="Arial Black" panose="020B0A04020102020204" pitchFamily="34" charset="0"/>
              </a:rPr>
              <a:t>Resquebrajamiento de la unicidad reglamentaria </a:t>
            </a:r>
            <a:endParaRPr lang="es-AR" sz="2800" b="1" dirty="0">
              <a:latin typeface="Arial Black" panose="020B0A04020102020204" pitchFamily="34" charset="0"/>
            </a:endParaRPr>
          </a:p>
        </p:txBody>
      </p:sp>
      <p:sp>
        <p:nvSpPr>
          <p:cNvPr id="3" name="Marcador de contenido 2"/>
          <p:cNvSpPr>
            <a:spLocks noGrp="1"/>
          </p:cNvSpPr>
          <p:nvPr>
            <p:ph idx="1"/>
          </p:nvPr>
        </p:nvSpPr>
        <p:spPr>
          <a:xfrm>
            <a:off x="838200" y="997526"/>
            <a:ext cx="10515600" cy="5860473"/>
          </a:xfrm>
        </p:spPr>
        <p:txBody>
          <a:bodyPr>
            <a:normAutofit fontScale="85000" lnSpcReduction="20000"/>
          </a:bodyPr>
          <a:lstStyle/>
          <a:p>
            <a:pPr marL="0" indent="0" algn="ctr">
              <a:buNone/>
            </a:pPr>
            <a:r>
              <a:rPr lang="es-AR" dirty="0"/>
              <a:t>En ese marco</a:t>
            </a:r>
            <a:r>
              <a:rPr lang="es-AR" b="1" dirty="0"/>
              <a:t>, </a:t>
            </a:r>
            <a:r>
              <a:rPr lang="es-AR" b="1" dirty="0" smtClean="0"/>
              <a:t>se produce  un cierto </a:t>
            </a:r>
            <a:r>
              <a:rPr lang="es-AR" b="1" dirty="0"/>
              <a:t>RESQUEBRAJAMIENTO DE LA UNICIDAD REGLAMENTARIA </a:t>
            </a:r>
            <a:r>
              <a:rPr lang="es-AR" b="1" dirty="0" smtClean="0"/>
              <a:t>(</a:t>
            </a:r>
            <a:r>
              <a:rPr lang="es-AR" dirty="0" smtClean="0"/>
              <a:t>que </a:t>
            </a:r>
            <a:r>
              <a:rPr lang="es-AR" dirty="0"/>
              <a:t>estuviera fundada en la </a:t>
            </a:r>
            <a:r>
              <a:rPr lang="es-AR" b="1" dirty="0"/>
              <a:t>dependencia y su marco jurídico</a:t>
            </a:r>
            <a:r>
              <a:rPr lang="es-AR" dirty="0"/>
              <a:t>)</a:t>
            </a:r>
          </a:p>
          <a:p>
            <a:pPr marL="0" indent="0" algn="ctr">
              <a:buNone/>
            </a:pPr>
            <a:endParaRPr lang="es-AR" dirty="0"/>
          </a:p>
          <a:p>
            <a:pPr marL="0" indent="0" algn="ctr">
              <a:buNone/>
            </a:pPr>
            <a:r>
              <a:rPr lang="es-AR" dirty="0"/>
              <a:t>Dando lugar, en cambio, a una </a:t>
            </a:r>
            <a:r>
              <a:rPr lang="es-AR" dirty="0" smtClean="0"/>
              <a:t>tendencia de  </a:t>
            </a:r>
            <a:r>
              <a:rPr lang="es-AR" i="1" dirty="0"/>
              <a:t>pluralización o segmentación del régimen de protección del trabajo </a:t>
            </a:r>
            <a:endParaRPr lang="es-AR" b="1" dirty="0" smtClean="0"/>
          </a:p>
          <a:p>
            <a:pPr marL="0" indent="0" algn="ctr">
              <a:buNone/>
            </a:pPr>
            <a:r>
              <a:rPr lang="es-AR" b="1" dirty="0"/>
              <a:t>c</a:t>
            </a:r>
            <a:r>
              <a:rPr lang="es-AR" b="1" dirty="0" smtClean="0"/>
              <a:t>on </a:t>
            </a:r>
            <a:r>
              <a:rPr lang="es-AR" b="1" dirty="0"/>
              <a:t>aparición de nuevos </a:t>
            </a:r>
            <a:r>
              <a:rPr lang="es-AR" b="1" dirty="0" smtClean="0"/>
              <a:t>estatutos</a:t>
            </a:r>
          </a:p>
          <a:p>
            <a:pPr marL="0" indent="0" algn="ctr">
              <a:buNone/>
            </a:pPr>
            <a:endParaRPr lang="es-AR" dirty="0"/>
          </a:p>
          <a:p>
            <a:pPr marL="0" indent="0" algn="ctr">
              <a:buNone/>
            </a:pPr>
            <a:r>
              <a:rPr lang="es-AR" b="1" dirty="0" smtClean="0"/>
              <a:t>Distintos de los tradicionales estatutos sectoriales  que complementaban aquel régimen dominante </a:t>
            </a:r>
          </a:p>
          <a:p>
            <a:pPr marL="0" indent="0" algn="ctr">
              <a:buNone/>
            </a:pPr>
            <a:r>
              <a:rPr lang="es-AR" dirty="0" smtClean="0"/>
              <a:t>(se trata de </a:t>
            </a:r>
            <a:r>
              <a:rPr lang="es-AR" i="1" dirty="0" smtClean="0"/>
              <a:t>otra </a:t>
            </a:r>
            <a:r>
              <a:rPr lang="es-AR" i="1" dirty="0"/>
              <a:t>morfología estatutaria </a:t>
            </a:r>
            <a:r>
              <a:rPr lang="es-AR" dirty="0"/>
              <a:t>cuyo</a:t>
            </a:r>
            <a:r>
              <a:rPr lang="es-AR" b="1" dirty="0"/>
              <a:t> </a:t>
            </a:r>
            <a:r>
              <a:rPr lang="es-AR" dirty="0"/>
              <a:t>centro de imputación se define por </a:t>
            </a:r>
            <a:r>
              <a:rPr lang="es-AR" b="1" dirty="0"/>
              <a:t>tecnologías determinantes, formas de procesamiento de la información, modos de reclutamiento y de prestación) </a:t>
            </a:r>
            <a:endParaRPr lang="es-AR" dirty="0"/>
          </a:p>
          <a:p>
            <a:pPr marL="0" indent="0" algn="ctr">
              <a:buNone/>
            </a:pPr>
            <a:r>
              <a:rPr lang="es-AR" b="1" dirty="0"/>
              <a:t>Entre esos estatutos “novedosos” </a:t>
            </a:r>
            <a:endParaRPr lang="es-AR" dirty="0"/>
          </a:p>
          <a:p>
            <a:pPr marL="0" indent="0" algn="ctr">
              <a:buNone/>
            </a:pPr>
            <a:r>
              <a:rPr lang="es-AR" b="1" dirty="0"/>
              <a:t>Trabajo de plataformas “</a:t>
            </a:r>
            <a:r>
              <a:rPr lang="es-AR" b="1" i="1" dirty="0"/>
              <a:t>online</a:t>
            </a:r>
            <a:r>
              <a:rPr lang="es-AR" b="1" dirty="0" smtClean="0"/>
              <a:t>” o </a:t>
            </a:r>
            <a:r>
              <a:rPr lang="es-AR" b="1" i="1" dirty="0" err="1" smtClean="0"/>
              <a:t>crowdworking</a:t>
            </a:r>
            <a:r>
              <a:rPr lang="es-AR" b="1" i="1" dirty="0" smtClean="0"/>
              <a:t> </a:t>
            </a:r>
            <a:r>
              <a:rPr lang="es-AR" b="1" i="1" dirty="0" err="1" smtClean="0"/>
              <a:t>on</a:t>
            </a:r>
            <a:r>
              <a:rPr lang="es-AR" b="1" i="1" dirty="0" smtClean="0"/>
              <a:t> line</a:t>
            </a:r>
            <a:r>
              <a:rPr lang="es-AR" b="1" dirty="0" smtClean="0"/>
              <a:t>,</a:t>
            </a:r>
            <a:r>
              <a:rPr lang="es-AR" dirty="0" smtClean="0"/>
              <a:t> </a:t>
            </a:r>
            <a:r>
              <a:rPr lang="es-AR" dirty="0"/>
              <a:t>trabajo de plataformas localmente basados “</a:t>
            </a:r>
            <a:r>
              <a:rPr lang="es-AR" i="1" dirty="0" err="1"/>
              <a:t>on</a:t>
            </a:r>
            <a:r>
              <a:rPr lang="es-AR" i="1" dirty="0"/>
              <a:t> </a:t>
            </a:r>
            <a:r>
              <a:rPr lang="es-AR" i="1" dirty="0" err="1"/>
              <a:t>demand</a:t>
            </a:r>
            <a:r>
              <a:rPr lang="es-AR" dirty="0"/>
              <a:t>”,   </a:t>
            </a:r>
            <a:r>
              <a:rPr lang="es-AR" b="1" dirty="0" err="1"/>
              <a:t>teletrabajadores</a:t>
            </a:r>
            <a:r>
              <a:rPr lang="es-AR" b="1" dirty="0"/>
              <a:t> y otros trabajadores a distancia, </a:t>
            </a:r>
            <a:r>
              <a:rPr lang="es-AR" dirty="0"/>
              <a:t>trabajadores de </a:t>
            </a:r>
            <a:r>
              <a:rPr lang="es-AR" i="1" dirty="0" err="1"/>
              <a:t>call</a:t>
            </a:r>
            <a:r>
              <a:rPr lang="es-AR" i="1" dirty="0"/>
              <a:t> centers</a:t>
            </a:r>
            <a:r>
              <a:rPr lang="es-AR" dirty="0"/>
              <a:t>, </a:t>
            </a:r>
            <a:r>
              <a:rPr lang="es-AR" b="1" dirty="0"/>
              <a:t>autónomos con dependencia económica,</a:t>
            </a:r>
            <a:r>
              <a:rPr lang="es-AR" dirty="0"/>
              <a:t> ¿los demás autónomos? (la experiencia del COVID)</a:t>
            </a:r>
            <a:r>
              <a:rPr lang="es-AR" b="1" dirty="0"/>
              <a:t> </a:t>
            </a:r>
            <a:endParaRPr lang="es-AR" dirty="0"/>
          </a:p>
          <a:p>
            <a:pPr marL="0" indent="0">
              <a:buNone/>
            </a:pPr>
            <a:endParaRPr lang="es-AR" dirty="0"/>
          </a:p>
        </p:txBody>
      </p:sp>
    </p:spTree>
    <p:extLst>
      <p:ext uri="{BB962C8B-B14F-4D97-AF65-F5344CB8AC3E}">
        <p14:creationId xmlns:p14="http://schemas.microsoft.com/office/powerpoint/2010/main" val="34992224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AR" dirty="0"/>
          </a:p>
        </p:txBody>
      </p:sp>
      <p:sp>
        <p:nvSpPr>
          <p:cNvPr id="3" name="Marcador de contenido 2"/>
          <p:cNvSpPr>
            <a:spLocks noGrp="1"/>
          </p:cNvSpPr>
          <p:nvPr>
            <p:ph idx="1"/>
          </p:nvPr>
        </p:nvSpPr>
        <p:spPr>
          <a:xfrm>
            <a:off x="1070956" y="365126"/>
            <a:ext cx="10515600" cy="6201930"/>
          </a:xfrm>
        </p:spPr>
        <p:txBody>
          <a:bodyPr>
            <a:normAutofit fontScale="55000" lnSpcReduction="20000"/>
          </a:bodyPr>
          <a:lstStyle/>
          <a:p>
            <a:pPr marL="0" indent="0" algn="ctr">
              <a:buNone/>
            </a:pPr>
            <a:endParaRPr lang="es-AR" sz="3800" b="1" dirty="0" smtClean="0"/>
          </a:p>
          <a:p>
            <a:pPr marL="0" indent="0" algn="ctr">
              <a:buNone/>
            </a:pPr>
            <a:endParaRPr lang="es-AR" sz="5100" b="1" dirty="0" smtClean="0">
              <a:latin typeface="Times New Roman" panose="02020603050405020304" pitchFamily="18" charset="0"/>
              <a:ea typeface="Calibri" panose="020F0502020204030204" pitchFamily="34" charset="0"/>
            </a:endParaRPr>
          </a:p>
          <a:p>
            <a:pPr marL="0" indent="0" algn="ctr">
              <a:buNone/>
            </a:pPr>
            <a:r>
              <a:rPr lang="es-AR" sz="5100" b="1" dirty="0" smtClean="0">
                <a:latin typeface="Times New Roman" panose="02020603050405020304" pitchFamily="18" charset="0"/>
                <a:ea typeface="Calibri" panose="020F0502020204030204" pitchFamily="34" charset="0"/>
              </a:rPr>
              <a:t>En relación a esto último, la </a:t>
            </a:r>
            <a:r>
              <a:rPr lang="es-AR" sz="5100" b="1" dirty="0">
                <a:latin typeface="Times New Roman" panose="02020603050405020304" pitchFamily="18" charset="0"/>
                <a:ea typeface="Calibri" panose="020F0502020204030204" pitchFamily="34" charset="0"/>
              </a:rPr>
              <a:t>pandemia deja groseramente a la vista el fenómeno de la situación de desprotección de los autónomos</a:t>
            </a:r>
            <a:r>
              <a:rPr lang="es-AR" sz="5100" dirty="0">
                <a:latin typeface="Times New Roman" panose="02020603050405020304" pitchFamily="18" charset="0"/>
                <a:ea typeface="Calibri" panose="020F0502020204030204" pitchFamily="34" charset="0"/>
              </a:rPr>
              <a:t> </a:t>
            </a:r>
          </a:p>
          <a:p>
            <a:pPr marL="0" indent="0" algn="ctr">
              <a:lnSpc>
                <a:spcPct val="107000"/>
              </a:lnSpc>
              <a:spcAft>
                <a:spcPts val="800"/>
              </a:spcAft>
              <a:buNone/>
            </a:pPr>
            <a:r>
              <a:rPr lang="es-AR" sz="5100" dirty="0">
                <a:latin typeface="Times New Roman" panose="02020603050405020304" pitchFamily="18" charset="0"/>
                <a:ea typeface="Calibri" panose="020F0502020204030204" pitchFamily="34" charset="0"/>
              </a:rPr>
              <a:t>y en pocas semanas (a partir de la instalación de la pandemia)  se generaliza un despliegue de regímenes de protección de los mismos, juzgándolos entre los más desasistidos (y no sólo los económicamente dependientes), pues están  sujetos a la impiadosa regla  </a:t>
            </a:r>
            <a:r>
              <a:rPr lang="es-ES" sz="5100" dirty="0">
                <a:latin typeface="Times New Roman" panose="02020603050405020304" pitchFamily="18" charset="0"/>
                <a:ea typeface="Calibri" panose="020F0502020204030204" pitchFamily="34" charset="0"/>
              </a:rPr>
              <a:t>“</a:t>
            </a:r>
            <a:r>
              <a:rPr lang="es-ES" sz="5100" dirty="0" err="1">
                <a:latin typeface="Times New Roman" panose="02020603050405020304" pitchFamily="18" charset="0"/>
                <a:ea typeface="Calibri" panose="020F0502020204030204" pitchFamily="34" charset="0"/>
              </a:rPr>
              <a:t>work</a:t>
            </a:r>
            <a:r>
              <a:rPr lang="es-ES" sz="5100" dirty="0">
                <a:latin typeface="Times New Roman" panose="02020603050405020304" pitchFamily="18" charset="0"/>
                <a:ea typeface="Calibri" panose="020F0502020204030204" pitchFamily="34" charset="0"/>
              </a:rPr>
              <a:t> </a:t>
            </a:r>
            <a:r>
              <a:rPr lang="es-ES" sz="5100" dirty="0" err="1">
                <a:latin typeface="Times New Roman" panose="02020603050405020304" pitchFamily="18" charset="0"/>
                <a:ea typeface="Calibri" panose="020F0502020204030204" pitchFamily="34" charset="0"/>
              </a:rPr>
              <a:t>or</a:t>
            </a:r>
            <a:r>
              <a:rPr lang="es-ES" sz="5100" dirty="0">
                <a:latin typeface="Times New Roman" panose="02020603050405020304" pitchFamily="18" charset="0"/>
                <a:ea typeface="Calibri" panose="020F0502020204030204" pitchFamily="34" charset="0"/>
              </a:rPr>
              <a:t> lose </a:t>
            </a:r>
            <a:r>
              <a:rPr lang="es-ES" sz="5100" dirty="0" err="1">
                <a:latin typeface="Times New Roman" panose="02020603050405020304" pitchFamily="18" charset="0"/>
                <a:ea typeface="Calibri" panose="020F0502020204030204" pitchFamily="34" charset="0"/>
              </a:rPr>
              <a:t>your</a:t>
            </a:r>
            <a:r>
              <a:rPr lang="es-ES" sz="5100" dirty="0">
                <a:latin typeface="Times New Roman" panose="02020603050405020304" pitchFamily="18" charset="0"/>
                <a:ea typeface="Calibri" panose="020F0502020204030204" pitchFamily="34" charset="0"/>
              </a:rPr>
              <a:t> </a:t>
            </a:r>
            <a:r>
              <a:rPr lang="es-ES" sz="5100" dirty="0" err="1">
                <a:latin typeface="Times New Roman" panose="02020603050405020304" pitchFamily="18" charset="0"/>
                <a:ea typeface="Calibri" panose="020F0502020204030204" pitchFamily="34" charset="0"/>
              </a:rPr>
              <a:t>income</a:t>
            </a:r>
            <a:r>
              <a:rPr lang="es-ES" sz="5100" dirty="0">
                <a:latin typeface="Times New Roman" panose="02020603050405020304" pitchFamily="18" charset="0"/>
                <a:ea typeface="Calibri" panose="020F0502020204030204" pitchFamily="34" charset="0"/>
              </a:rPr>
              <a:t>”;</a:t>
            </a:r>
            <a:endParaRPr lang="es-AR" sz="5100" dirty="0">
              <a:latin typeface="Times New Roman" panose="02020603050405020304" pitchFamily="18" charset="0"/>
              <a:ea typeface="Calibri" panose="020F0502020204030204" pitchFamily="34" charset="0"/>
            </a:endParaRPr>
          </a:p>
          <a:p>
            <a:pPr marL="0" indent="0" algn="ctr">
              <a:buNone/>
            </a:pPr>
            <a:endParaRPr lang="es-AR" sz="5100" dirty="0"/>
          </a:p>
          <a:p>
            <a:pPr marL="0" indent="0" algn="ctr">
              <a:buNone/>
            </a:pPr>
            <a:r>
              <a:rPr lang="es-AR" sz="5100" i="1" dirty="0" smtClean="0"/>
              <a:t>Como se señalara antes, los autónomos formarían en tal caso parte del sistema de tutela según su propio estatuto – </a:t>
            </a:r>
            <a:r>
              <a:rPr lang="es-AR" sz="5100" b="1" i="1" dirty="0" smtClean="0"/>
              <a:t>la pluralidad estatutaria los acoge -</a:t>
            </a:r>
            <a:r>
              <a:rPr lang="es-AR" sz="5100" i="1" dirty="0" smtClean="0"/>
              <a:t>sin que sea necesario forzar las categorías, los conceptos, las técnicas normativas de protección (</a:t>
            </a:r>
            <a:r>
              <a:rPr lang="es-AR" sz="5100" dirty="0" smtClean="0"/>
              <a:t>confirmación de la opción de </a:t>
            </a:r>
            <a:r>
              <a:rPr lang="es-AR" sz="5100" dirty="0" err="1" smtClean="0"/>
              <a:t>Freedland</a:t>
            </a:r>
            <a:r>
              <a:rPr lang="es-AR" sz="5100" dirty="0" smtClean="0"/>
              <a:t> y </a:t>
            </a:r>
            <a:r>
              <a:rPr lang="es-AR" sz="5100" dirty="0" err="1" smtClean="0"/>
              <a:t>Kountouris</a:t>
            </a:r>
            <a:r>
              <a:rPr lang="es-AR" sz="5100" dirty="0" smtClean="0"/>
              <a:t> sobre la  </a:t>
            </a:r>
            <a:r>
              <a:rPr lang="es-AR" sz="5100" i="1" dirty="0" smtClean="0"/>
              <a:t>personal </a:t>
            </a:r>
            <a:r>
              <a:rPr lang="es-AR" sz="5100" i="1" dirty="0" err="1" smtClean="0"/>
              <a:t>work</a:t>
            </a:r>
            <a:r>
              <a:rPr lang="es-AR" sz="5100" i="1" dirty="0" smtClean="0"/>
              <a:t> </a:t>
            </a:r>
            <a:r>
              <a:rPr lang="es-AR" sz="5100" i="1" dirty="0" err="1" smtClean="0"/>
              <a:t>relation</a:t>
            </a:r>
            <a:r>
              <a:rPr lang="es-AR" sz="5100" dirty="0" smtClean="0"/>
              <a:t> </a:t>
            </a:r>
            <a:r>
              <a:rPr lang="es-AR" sz="5100" i="1" dirty="0" smtClean="0"/>
              <a:t>incluyente de todas las formas del trabajo de las personas</a:t>
            </a:r>
            <a:r>
              <a:rPr lang="es-AR" sz="5100" dirty="0" smtClean="0"/>
              <a:t>)</a:t>
            </a:r>
          </a:p>
          <a:p>
            <a:pPr marL="0" indent="0" algn="ctr">
              <a:buNone/>
            </a:pPr>
            <a:endParaRPr lang="es-AR" sz="5100" dirty="0" smtClean="0">
              <a:solidFill>
                <a:srgbClr val="FF0000"/>
              </a:solidFill>
            </a:endParaRPr>
          </a:p>
        </p:txBody>
      </p:sp>
    </p:spTree>
    <p:extLst>
      <p:ext uri="{BB962C8B-B14F-4D97-AF65-F5344CB8AC3E}">
        <p14:creationId xmlns:p14="http://schemas.microsoft.com/office/powerpoint/2010/main" val="1133832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AR" dirty="0"/>
          </a:p>
        </p:txBody>
      </p:sp>
      <p:sp>
        <p:nvSpPr>
          <p:cNvPr id="3" name="Marcador de contenido 2"/>
          <p:cNvSpPr>
            <a:spLocks noGrp="1"/>
          </p:cNvSpPr>
          <p:nvPr>
            <p:ph idx="1"/>
          </p:nvPr>
        </p:nvSpPr>
        <p:spPr>
          <a:xfrm>
            <a:off x="838200" y="548640"/>
            <a:ext cx="11353800" cy="6517178"/>
          </a:xfrm>
        </p:spPr>
        <p:txBody>
          <a:bodyPr>
            <a:normAutofit/>
          </a:bodyPr>
          <a:lstStyle/>
          <a:p>
            <a:pPr marL="0" indent="0" algn="ctr">
              <a:buNone/>
            </a:pPr>
            <a:r>
              <a:rPr lang="es-AR" dirty="0"/>
              <a:t>Además de las normas de protección de los autónomos registrados por ACTRAV </a:t>
            </a:r>
            <a:r>
              <a:rPr lang="es-AR" dirty="0" smtClean="0"/>
              <a:t> como consecuencia  </a:t>
            </a:r>
            <a:r>
              <a:rPr lang="es-AR" dirty="0"/>
              <a:t>la pandemia en países como  </a:t>
            </a:r>
            <a:r>
              <a:rPr lang="es-AR" dirty="0" smtClean="0"/>
              <a:t>Italia, </a:t>
            </a:r>
            <a:r>
              <a:rPr lang="es-AR" dirty="0"/>
              <a:t>Suecia, Portugal, Dinamarca, Lituania, Noruega, República Checa, Polonia, España, </a:t>
            </a:r>
            <a:r>
              <a:rPr lang="es-AR" dirty="0" err="1"/>
              <a:t>belgica</a:t>
            </a:r>
            <a:r>
              <a:rPr lang="es-AR" dirty="0"/>
              <a:t>, Irlanda, </a:t>
            </a:r>
            <a:r>
              <a:rPr lang="es-AR" dirty="0" smtClean="0"/>
              <a:t>Croacia, Francia </a:t>
            </a:r>
            <a:r>
              <a:rPr lang="es-AR" dirty="0"/>
              <a:t>y Alemania (entre otros) </a:t>
            </a:r>
          </a:p>
          <a:p>
            <a:pPr marL="0" indent="0" algn="ctr">
              <a:buNone/>
            </a:pPr>
            <a:r>
              <a:rPr lang="es-AR" dirty="0" smtClean="0"/>
              <a:t>Pero antes aún de la pandemia,  </a:t>
            </a:r>
            <a:r>
              <a:rPr lang="es-AR" dirty="0"/>
              <a:t>ya el ordenamiento italiano </a:t>
            </a:r>
            <a:r>
              <a:rPr lang="es-AR" dirty="0" smtClean="0"/>
              <a:t>había  </a:t>
            </a:r>
            <a:r>
              <a:rPr lang="es-AR" dirty="0"/>
              <a:t>incorporado un estatuto de protección de los trabajadores autónomos (</a:t>
            </a:r>
            <a:r>
              <a:rPr lang="es-AR" dirty="0" smtClean="0"/>
              <a:t>ley No. 81 de Junio de 2017 conocida como Estatuto del auto-empleo) </a:t>
            </a:r>
            <a:r>
              <a:rPr lang="es-AR" dirty="0"/>
              <a:t>incorporando instituciones tutelares </a:t>
            </a:r>
            <a:r>
              <a:rPr lang="es-AR" dirty="0" smtClean="0"/>
              <a:t>relativas  a las específicas características  de la autonomía de organización y gestión de los contratantes independientes.</a:t>
            </a:r>
            <a:endParaRPr lang="es-AR" dirty="0"/>
          </a:p>
          <a:p>
            <a:pPr marL="0" indent="0" algn="ctr">
              <a:buNone/>
            </a:pPr>
            <a:r>
              <a:rPr lang="es-AR" dirty="0">
                <a:solidFill>
                  <a:srgbClr val="FF0000"/>
                </a:solidFill>
              </a:rPr>
              <a:t> </a:t>
            </a:r>
            <a:r>
              <a:rPr lang="es-AR" dirty="0"/>
              <a:t>En </a:t>
            </a:r>
            <a:r>
              <a:rPr lang="es-AR" dirty="0" smtClean="0"/>
              <a:t>Polonia, a su vez, la </a:t>
            </a:r>
            <a:r>
              <a:rPr lang="es-AR" dirty="0"/>
              <a:t>regulación del trabajo de plataformas invoca –aún sin acreditación de la dependencia – la necesidad de los trabajadores </a:t>
            </a:r>
            <a:r>
              <a:rPr lang="es-AR" dirty="0" smtClean="0"/>
              <a:t>del sector de </a:t>
            </a:r>
            <a:r>
              <a:rPr lang="es-AR" dirty="0"/>
              <a:t>acceder </a:t>
            </a:r>
            <a:r>
              <a:rPr lang="es-AR" dirty="0" smtClean="0"/>
              <a:t>a la </a:t>
            </a:r>
            <a:r>
              <a:rPr lang="es-AR" dirty="0"/>
              <a:t>sindicalización </a:t>
            </a:r>
            <a:r>
              <a:rPr lang="es-AR" dirty="0" smtClean="0"/>
              <a:t>y a  </a:t>
            </a:r>
            <a:r>
              <a:rPr lang="es-AR" dirty="0"/>
              <a:t>la acción colectiva</a:t>
            </a:r>
            <a:r>
              <a:rPr lang="es-AR" dirty="0" smtClean="0"/>
              <a:t>.</a:t>
            </a:r>
          </a:p>
          <a:p>
            <a:pPr marL="0" indent="0" algn="ctr">
              <a:buNone/>
            </a:pPr>
            <a:r>
              <a:rPr lang="es-AR" dirty="0" smtClean="0"/>
              <a:t>¿Puede admitirse que estos nuevos estatutos queden al margen del Derecho del Trabajo? En caso afirmativo, ¿tendría ello sentido?</a:t>
            </a:r>
            <a:endParaRPr lang="es-AR" dirty="0"/>
          </a:p>
          <a:p>
            <a:pPr marL="0" indent="0">
              <a:buNone/>
            </a:pPr>
            <a:endParaRPr lang="es-AR" dirty="0"/>
          </a:p>
        </p:txBody>
      </p:sp>
    </p:spTree>
    <p:extLst>
      <p:ext uri="{BB962C8B-B14F-4D97-AF65-F5344CB8AC3E}">
        <p14:creationId xmlns:p14="http://schemas.microsoft.com/office/powerpoint/2010/main" val="4012865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6200"/>
            <a:ext cx="10515600" cy="514350"/>
          </a:xfrm>
        </p:spPr>
        <p:txBody>
          <a:bodyPr>
            <a:noAutofit/>
          </a:bodyPr>
          <a:lstStyle/>
          <a:p>
            <a:pPr algn="ctr"/>
            <a:r>
              <a:rPr lang="es-AR" sz="3600" dirty="0" smtClean="0">
                <a:latin typeface="Arial Black" panose="020B0A04020102020204" pitchFamily="34" charset="0"/>
              </a:rPr>
              <a:t>A esta altura, una hipótesis provisoria</a:t>
            </a:r>
            <a:endParaRPr lang="es-AR" sz="3600" dirty="0">
              <a:latin typeface="Arial Black" panose="020B0A04020102020204" pitchFamily="34" charset="0"/>
            </a:endParaRPr>
          </a:p>
        </p:txBody>
      </p:sp>
      <p:sp>
        <p:nvSpPr>
          <p:cNvPr id="3" name="Marcador de contenido 2"/>
          <p:cNvSpPr>
            <a:spLocks noGrp="1"/>
          </p:cNvSpPr>
          <p:nvPr>
            <p:ph idx="1"/>
          </p:nvPr>
        </p:nvSpPr>
        <p:spPr>
          <a:xfrm>
            <a:off x="0" y="590550"/>
            <a:ext cx="12192000" cy="6172200"/>
          </a:xfrm>
        </p:spPr>
        <p:txBody>
          <a:bodyPr>
            <a:normAutofit fontScale="85000" lnSpcReduction="20000"/>
          </a:bodyPr>
          <a:lstStyle/>
          <a:p>
            <a:pPr marL="0" indent="0" algn="ctr">
              <a:buNone/>
            </a:pPr>
            <a:r>
              <a:rPr lang="es-AR" dirty="0" smtClean="0"/>
              <a:t>Permítanme a esta altura de mi reflexión, plantear la hipótesis de que si este – el de la segmentación y pluralización -  fuera el rumbo del sistema de protección, se podría estar configurando  una nueva etapa  - una nueva estructura - del  mismo.  </a:t>
            </a:r>
          </a:p>
          <a:p>
            <a:pPr marL="0" indent="0" algn="ctr">
              <a:buNone/>
            </a:pPr>
            <a:r>
              <a:rPr lang="es-AR" dirty="0" smtClean="0"/>
              <a:t>Luego del recordado primer trayecto expansivo del sistema de protección, habilitado por la </a:t>
            </a:r>
            <a:r>
              <a:rPr lang="es-AR" i="1" dirty="0" smtClean="0"/>
              <a:t>estilización</a:t>
            </a:r>
            <a:r>
              <a:rPr lang="es-AR" dirty="0" smtClean="0"/>
              <a:t> y consecuente mayor capacidad </a:t>
            </a:r>
            <a:r>
              <a:rPr lang="es-AR" dirty="0" err="1" smtClean="0"/>
              <a:t>abarcativa</a:t>
            </a:r>
            <a:r>
              <a:rPr lang="es-AR" dirty="0" smtClean="0"/>
              <a:t> de la idea de </a:t>
            </a:r>
            <a:r>
              <a:rPr lang="es-AR" i="1" dirty="0" smtClean="0"/>
              <a:t>dependencia como calificador inclusivo- excluyente, </a:t>
            </a:r>
          </a:p>
          <a:p>
            <a:pPr marL="0" indent="0" algn="ctr">
              <a:buNone/>
            </a:pPr>
            <a:endParaRPr lang="es-AR" i="1" dirty="0"/>
          </a:p>
          <a:p>
            <a:pPr marL="0" indent="0" algn="ctr">
              <a:buNone/>
            </a:pPr>
            <a:r>
              <a:rPr lang="es-AR" dirty="0" smtClean="0"/>
              <a:t>subsiguió– y se encuentra todavía  en curso - un período de contracción del ámbito del Derecho del Trabajo atribuible al descripto proceso de </a:t>
            </a:r>
            <a:r>
              <a:rPr lang="es-AR" i="1" dirty="0" smtClean="0"/>
              <a:t>debilitamiento subjetivo del mismo </a:t>
            </a:r>
            <a:r>
              <a:rPr lang="es-AR" dirty="0" smtClean="0"/>
              <a:t>y a la </a:t>
            </a:r>
            <a:r>
              <a:rPr lang="es-AR" i="1" dirty="0" smtClean="0"/>
              <a:t>penuria inclusiva </a:t>
            </a:r>
            <a:r>
              <a:rPr lang="es-AR" dirty="0" smtClean="0"/>
              <a:t>del concepto de</a:t>
            </a:r>
            <a:r>
              <a:rPr lang="es-AR" i="1" dirty="0" smtClean="0"/>
              <a:t> </a:t>
            </a:r>
            <a:r>
              <a:rPr lang="es-AR" dirty="0" smtClean="0"/>
              <a:t>la </a:t>
            </a:r>
            <a:r>
              <a:rPr lang="es-AR" i="1" dirty="0" smtClean="0"/>
              <a:t>dependencia laboral,  a cuya presencia </a:t>
            </a:r>
            <a:r>
              <a:rPr lang="es-AR" dirty="0" smtClean="0"/>
              <a:t>se encuentra condicionada desde siempre la apertura de  la puerta de acceso al sistema de protección.  </a:t>
            </a:r>
          </a:p>
          <a:p>
            <a:pPr marL="0" indent="0" algn="ctr">
              <a:buNone/>
            </a:pPr>
            <a:endParaRPr lang="es-AR" i="1" dirty="0"/>
          </a:p>
          <a:p>
            <a:pPr marL="0" indent="0" algn="ctr">
              <a:buNone/>
            </a:pPr>
            <a:r>
              <a:rPr lang="es-AR" dirty="0" smtClean="0"/>
              <a:t>Pero ahora, aquel proceso de </a:t>
            </a:r>
            <a:r>
              <a:rPr lang="es-AR" i="1" dirty="0" smtClean="0"/>
              <a:t>resquebrajamiento de la unicidad reglamentaria </a:t>
            </a:r>
            <a:r>
              <a:rPr lang="es-AR" dirty="0" smtClean="0"/>
              <a:t>y consiguiente </a:t>
            </a:r>
            <a:r>
              <a:rPr lang="es-AR" i="1" dirty="0" smtClean="0"/>
              <a:t>segmentación y pluralización del régimen de protección del </a:t>
            </a:r>
            <a:r>
              <a:rPr lang="es-AR" i="1" dirty="0" smtClean="0"/>
              <a:t>trabajo y agregación de nuevos estatutos,  </a:t>
            </a:r>
            <a:r>
              <a:rPr lang="es-AR" dirty="0" smtClean="0"/>
              <a:t>podría estar albergando </a:t>
            </a:r>
            <a:r>
              <a:rPr lang="es-AR" i="1" dirty="0" smtClean="0"/>
              <a:t>una nueva tendencia expansiva – </a:t>
            </a:r>
            <a:r>
              <a:rPr lang="es-AR" b="1" dirty="0" smtClean="0"/>
              <a:t>un Derecho del Trabajo de mayor alcance - </a:t>
            </a:r>
            <a:r>
              <a:rPr lang="es-AR" i="1" dirty="0" smtClean="0"/>
              <a:t> </a:t>
            </a:r>
            <a:r>
              <a:rPr lang="es-AR" dirty="0" smtClean="0"/>
              <a:t>que si bien no prescindiría del concepto de </a:t>
            </a:r>
            <a:r>
              <a:rPr lang="es-AR" i="1" dirty="0" smtClean="0"/>
              <a:t>dependencia</a:t>
            </a:r>
            <a:r>
              <a:rPr lang="es-AR" dirty="0" smtClean="0"/>
              <a:t> como </a:t>
            </a:r>
            <a:r>
              <a:rPr lang="es-AR" b="1" i="1" dirty="0" smtClean="0"/>
              <a:t>calificador inclusivo</a:t>
            </a:r>
            <a:r>
              <a:rPr lang="es-AR" dirty="0" smtClean="0"/>
              <a:t>, sí estaría desembarazándose del mismo como  </a:t>
            </a:r>
            <a:r>
              <a:rPr lang="es-AR" b="1" dirty="0" smtClean="0"/>
              <a:t>calificador </a:t>
            </a:r>
            <a:r>
              <a:rPr lang="es-AR" b="1" i="1" dirty="0" smtClean="0"/>
              <a:t>excluyente</a:t>
            </a:r>
            <a:r>
              <a:rPr lang="es-AR" i="1" dirty="0" smtClean="0"/>
              <a:t> </a:t>
            </a:r>
            <a:r>
              <a:rPr lang="es-AR" dirty="0" smtClean="0"/>
              <a:t>(hasta ahora, la ausencia de la dependencia excluía del sistema).  La </a:t>
            </a:r>
            <a:r>
              <a:rPr lang="es-AR" i="1" dirty="0" smtClean="0"/>
              <a:t> dependencia laboral </a:t>
            </a:r>
            <a:r>
              <a:rPr lang="es-AR" dirty="0" smtClean="0"/>
              <a:t> configuraría una de las categorías y ya no la única ni necesariamente  la determinante central de pertenencia al sistema de tutela</a:t>
            </a:r>
          </a:p>
          <a:p>
            <a:pPr marL="0" indent="0" algn="ctr">
              <a:buNone/>
            </a:pPr>
            <a:endParaRPr lang="es-AR" dirty="0"/>
          </a:p>
        </p:txBody>
      </p:sp>
    </p:spTree>
    <p:extLst>
      <p:ext uri="{BB962C8B-B14F-4D97-AF65-F5344CB8AC3E}">
        <p14:creationId xmlns:p14="http://schemas.microsoft.com/office/powerpoint/2010/main" val="3565222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9383" y="518176"/>
            <a:ext cx="11604566" cy="6166753"/>
          </a:xfrm>
          <a:prstGeom prst="rect">
            <a:avLst/>
          </a:prstGeom>
        </p:spPr>
        <p:txBody>
          <a:bodyPr wrap="square">
            <a:spAutoFit/>
          </a:bodyPr>
          <a:lstStyle/>
          <a:p>
            <a:pPr algn="ctr">
              <a:lnSpc>
                <a:spcPct val="107000"/>
              </a:lnSpc>
              <a:spcAft>
                <a:spcPts val="800"/>
              </a:spcAft>
            </a:pPr>
            <a:r>
              <a:rPr lang="es-AR" sz="2400" dirty="0" smtClean="0">
                <a:latin typeface="Times New Roman" panose="02020603050405020304" pitchFamily="18" charset="0"/>
                <a:ea typeface="Calibri" panose="020F0502020204030204" pitchFamily="34" charset="0"/>
              </a:rPr>
              <a:t>En ese proceso expansivo del sistema de protección del trabajo humano, el trabajo dependiente  - y la categoría que lo define - de ningún modo desaparece e incluso seguirá  siendo por un tiempo impredecible,  en tanto es el  centro de imputación de uno de los estatutos,  mayoritario</a:t>
            </a:r>
            <a:r>
              <a:rPr lang="es-AR" sz="2400" dirty="0" smtClean="0">
                <a:effectLst/>
                <a:latin typeface="Times New Roman" panose="02020603050405020304" pitchFamily="18" charset="0"/>
                <a:ea typeface="Calibri" panose="020F0502020204030204" pitchFamily="34" charset="0"/>
              </a:rPr>
              <a:t> y de algún modo (tal vez decreciente) el estatuto dominante</a:t>
            </a:r>
          </a:p>
          <a:p>
            <a:pPr algn="ctr">
              <a:lnSpc>
                <a:spcPct val="107000"/>
              </a:lnSpc>
              <a:spcAft>
                <a:spcPts val="800"/>
              </a:spcAft>
            </a:pPr>
            <a:endParaRPr lang="es-AR" sz="2800" dirty="0" smtClean="0">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smtClean="0">
                <a:latin typeface="Times New Roman" panose="02020603050405020304" pitchFamily="18" charset="0"/>
                <a:ea typeface="Calibri" panose="020F0502020204030204" pitchFamily="34" charset="0"/>
              </a:rPr>
              <a:t>Seguirá siendo, como dijimos antes, un </a:t>
            </a:r>
            <a:r>
              <a:rPr lang="es-AR" sz="2800" i="1" dirty="0" smtClean="0">
                <a:latin typeface="Times New Roman" panose="02020603050405020304" pitchFamily="18" charset="0"/>
                <a:ea typeface="Calibri" panose="020F0502020204030204" pitchFamily="34" charset="0"/>
              </a:rPr>
              <a:t>calificador inclusivo</a:t>
            </a:r>
            <a:r>
              <a:rPr lang="es-AR" sz="2800" dirty="0" smtClean="0">
                <a:latin typeface="Times New Roman" panose="02020603050405020304" pitchFamily="18" charset="0"/>
                <a:ea typeface="Calibri" panose="020F0502020204030204" pitchFamily="34" charset="0"/>
              </a:rPr>
              <a:t>, pero ya no necesariamente </a:t>
            </a:r>
            <a:r>
              <a:rPr lang="es-AR" sz="2800" i="1" dirty="0" smtClean="0">
                <a:latin typeface="Times New Roman" panose="02020603050405020304" pitchFamily="18" charset="0"/>
                <a:ea typeface="Calibri" panose="020F0502020204030204" pitchFamily="34" charset="0"/>
              </a:rPr>
              <a:t>excluyente</a:t>
            </a:r>
            <a:r>
              <a:rPr lang="es-AR" sz="2400" dirty="0" smtClean="0">
                <a:latin typeface="Times New Roman" panose="02020603050405020304" pitchFamily="18" charset="0"/>
                <a:ea typeface="Calibri" panose="020F0502020204030204" pitchFamily="34" charset="0"/>
              </a:rPr>
              <a:t>. </a:t>
            </a:r>
            <a:r>
              <a:rPr lang="es-AR" sz="2800" dirty="0" smtClean="0">
                <a:latin typeface="Times New Roman" panose="02020603050405020304" pitchFamily="18" charset="0"/>
                <a:ea typeface="Calibri" panose="020F0502020204030204" pitchFamily="34" charset="0"/>
              </a:rPr>
              <a:t>El sistema de protección, hasta ahora </a:t>
            </a:r>
            <a:r>
              <a:rPr lang="es-AR" sz="2800" b="1" dirty="0" smtClean="0">
                <a:latin typeface="Times New Roman" panose="02020603050405020304" pitchFamily="18" charset="0"/>
                <a:ea typeface="Calibri" panose="020F0502020204030204" pitchFamily="34" charset="0"/>
              </a:rPr>
              <a:t>encorsetado</a:t>
            </a:r>
            <a:r>
              <a:rPr lang="es-AR" sz="2800" dirty="0" smtClean="0">
                <a:latin typeface="Times New Roman" panose="02020603050405020304" pitchFamily="18" charset="0"/>
                <a:ea typeface="Calibri" panose="020F0502020204030204" pitchFamily="34" charset="0"/>
              </a:rPr>
              <a:t> en torno del concepto de dependencia laboral, no parece renunciar a él pero tampoco acepta quedar a él confinado.</a:t>
            </a:r>
          </a:p>
          <a:p>
            <a:pPr algn="ctr">
              <a:lnSpc>
                <a:spcPct val="107000"/>
              </a:lnSpc>
              <a:spcAft>
                <a:spcPts val="800"/>
              </a:spcAft>
            </a:pPr>
            <a:endParaRPr lang="es-AR" sz="2400" dirty="0" smtClean="0">
              <a:effectLst/>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smtClean="0">
                <a:effectLst/>
                <a:latin typeface="Times New Roman" panose="02020603050405020304" pitchFamily="18" charset="0"/>
                <a:ea typeface="Calibri" panose="020F0502020204030204" pitchFamily="34" charset="0"/>
              </a:rPr>
              <a:t>Otros estatutos pueden albergar la posibilidad de incluir el vínculo de dependencia, pero también formarán parte del sistema de protección aún al margen de ese vinculo (explicar el caso del trabajo de plataformas )</a:t>
            </a:r>
            <a:endParaRPr lang="es-AR"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26250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AR" dirty="0"/>
          </a:p>
        </p:txBody>
      </p:sp>
      <p:sp>
        <p:nvSpPr>
          <p:cNvPr id="3" name="Marcador de contenido 2"/>
          <p:cNvSpPr>
            <a:spLocks noGrp="1"/>
          </p:cNvSpPr>
          <p:nvPr>
            <p:ph idx="1"/>
          </p:nvPr>
        </p:nvSpPr>
        <p:spPr>
          <a:xfrm>
            <a:off x="166255" y="365125"/>
            <a:ext cx="11804071" cy="6492875"/>
          </a:xfrm>
        </p:spPr>
        <p:txBody>
          <a:bodyPr>
            <a:normAutofit fontScale="92500" lnSpcReduction="10000"/>
          </a:bodyPr>
          <a:lstStyle/>
          <a:p>
            <a:pPr marL="0" indent="0" algn="ctr">
              <a:buNone/>
            </a:pPr>
            <a:r>
              <a:rPr lang="es-AR" sz="3000" dirty="0" smtClean="0">
                <a:latin typeface="Times New Roman" panose="02020603050405020304" pitchFamily="18" charset="0"/>
                <a:cs typeface="Times New Roman" panose="02020603050405020304" pitchFamily="18" charset="0"/>
              </a:rPr>
              <a:t>En otras palabras: el derecho del trabajo parece  reorganizarse para acoger </a:t>
            </a:r>
            <a:r>
              <a:rPr lang="es-AR" sz="3000" b="1" dirty="0" smtClean="0">
                <a:latin typeface="Times New Roman" panose="02020603050405020304" pitchFamily="18" charset="0"/>
                <a:cs typeface="Times New Roman" panose="02020603050405020304" pitchFamily="18" charset="0"/>
              </a:rPr>
              <a:t>a todos los que viven de su </a:t>
            </a:r>
            <a:r>
              <a:rPr lang="es-AR" sz="3000" b="1" dirty="0" smtClean="0">
                <a:latin typeface="Times New Roman" panose="02020603050405020304" pitchFamily="18" charset="0"/>
                <a:cs typeface="Times New Roman" panose="02020603050405020304" pitchFamily="18" charset="0"/>
              </a:rPr>
              <a:t>trabajo personal </a:t>
            </a:r>
            <a:r>
              <a:rPr lang="es-AR" sz="3000" dirty="0" smtClean="0">
                <a:latin typeface="Times New Roman" panose="02020603050405020304" pitchFamily="18" charset="0"/>
                <a:cs typeface="Times New Roman" panose="02020603050405020304" pitchFamily="18" charset="0"/>
              </a:rPr>
              <a:t>y en tal condición necesitan protección (están, como se suele decir, en la literatura comparada,  “in </a:t>
            </a:r>
            <a:r>
              <a:rPr lang="es-AR" sz="3000" dirty="0" err="1" smtClean="0">
                <a:latin typeface="Times New Roman" panose="02020603050405020304" pitchFamily="18" charset="0"/>
                <a:cs typeface="Times New Roman" panose="02020603050405020304" pitchFamily="18" charset="0"/>
              </a:rPr>
              <a:t>need</a:t>
            </a:r>
            <a:r>
              <a:rPr lang="es-AR" sz="3000" dirty="0" smtClean="0">
                <a:latin typeface="Times New Roman" panose="02020603050405020304" pitchFamily="18" charset="0"/>
                <a:cs typeface="Times New Roman" panose="02020603050405020304" pitchFamily="18" charset="0"/>
              </a:rPr>
              <a:t> of </a:t>
            </a:r>
            <a:r>
              <a:rPr lang="es-AR" sz="3000" dirty="0" err="1" smtClean="0">
                <a:latin typeface="Times New Roman" panose="02020603050405020304" pitchFamily="18" charset="0"/>
                <a:cs typeface="Times New Roman" panose="02020603050405020304" pitchFamily="18" charset="0"/>
              </a:rPr>
              <a:t>protection</a:t>
            </a:r>
            <a:r>
              <a:rPr lang="es-AR" sz="3000" dirty="0" smtClean="0">
                <a:latin typeface="Times New Roman" panose="02020603050405020304" pitchFamily="18" charset="0"/>
                <a:cs typeface="Times New Roman" panose="02020603050405020304" pitchFamily="18" charset="0"/>
              </a:rPr>
              <a:t>”)</a:t>
            </a:r>
          </a:p>
          <a:p>
            <a:pPr marL="0" indent="0" algn="ctr">
              <a:buNone/>
            </a:pPr>
            <a:endParaRPr lang="es-AR" sz="3000" dirty="0">
              <a:latin typeface="Times New Roman" panose="02020603050405020304" pitchFamily="18" charset="0"/>
              <a:cs typeface="Times New Roman" panose="02020603050405020304" pitchFamily="18" charset="0"/>
            </a:endParaRPr>
          </a:p>
          <a:p>
            <a:pPr marL="0" indent="0" algn="ctr">
              <a:buNone/>
            </a:pPr>
            <a:r>
              <a:rPr lang="es-AR" sz="3000" dirty="0" smtClean="0">
                <a:latin typeface="Times New Roman" panose="02020603050405020304" pitchFamily="18" charset="0"/>
                <a:cs typeface="Times New Roman" panose="02020603050405020304" pitchFamily="18" charset="0"/>
              </a:rPr>
              <a:t>Para ello, </a:t>
            </a:r>
            <a:r>
              <a:rPr lang="es-AR" sz="3000" b="1" dirty="0" smtClean="0">
                <a:latin typeface="Times New Roman" panose="02020603050405020304" pitchFamily="18" charset="0"/>
                <a:cs typeface="Times New Roman" panose="02020603050405020304" pitchFamily="18" charset="0"/>
              </a:rPr>
              <a:t>extraer del concepto histórico de la  </a:t>
            </a:r>
            <a:r>
              <a:rPr lang="es-AR" sz="3000" b="1" i="1" dirty="0" smtClean="0">
                <a:latin typeface="Times New Roman" panose="02020603050405020304" pitchFamily="18" charset="0"/>
                <a:cs typeface="Times New Roman" panose="02020603050405020304" pitchFamily="18" charset="0"/>
              </a:rPr>
              <a:t>dependencia laboral</a:t>
            </a:r>
            <a:r>
              <a:rPr lang="es-AR" sz="3000" b="1" dirty="0" smtClean="0">
                <a:latin typeface="Times New Roman" panose="02020603050405020304" pitchFamily="18" charset="0"/>
                <a:cs typeface="Times New Roman" panose="02020603050405020304" pitchFamily="18" charset="0"/>
              </a:rPr>
              <a:t> los rasgos definitorios de las nuevas categorías que necesitan protección  </a:t>
            </a:r>
            <a:r>
              <a:rPr lang="es-AR" sz="3000" dirty="0" smtClean="0">
                <a:latin typeface="Times New Roman" panose="02020603050405020304" pitchFamily="18" charset="0"/>
                <a:cs typeface="Times New Roman" panose="02020603050405020304" pitchFamily="18" charset="0"/>
              </a:rPr>
              <a:t>puede ser un artificio, pues los vínculos que hoy se incorporan al sistema de protección  no son necesariamente  derivación de anteriores relaciones de dependencia. Aquel modelo dominante de vinculación – que se reconocía desde la perspectiva de la dependencia de modo </a:t>
            </a:r>
            <a:r>
              <a:rPr lang="es-AR" sz="3000" i="1" dirty="0" smtClean="0">
                <a:latin typeface="Times New Roman" panose="02020603050405020304" pitchFamily="18" charset="0"/>
                <a:cs typeface="Times New Roman" panose="02020603050405020304" pitchFamily="18" charset="0"/>
              </a:rPr>
              <a:t>“simple, evidente y casi intuitivo” </a:t>
            </a:r>
            <a:r>
              <a:rPr lang="es-AR" sz="3000" dirty="0" smtClean="0">
                <a:latin typeface="Times New Roman" panose="02020603050405020304" pitchFamily="18" charset="0"/>
                <a:cs typeface="Times New Roman" panose="02020603050405020304" pitchFamily="18" charset="0"/>
              </a:rPr>
              <a:t>–ya no necesariamente prevalece.</a:t>
            </a:r>
          </a:p>
          <a:p>
            <a:pPr marL="0" indent="0" algn="ctr">
              <a:buNone/>
            </a:pPr>
            <a:endParaRPr lang="es-AR" sz="3000" dirty="0" smtClean="0">
              <a:latin typeface="Times New Roman" panose="02020603050405020304" pitchFamily="18" charset="0"/>
              <a:cs typeface="Times New Roman" panose="02020603050405020304" pitchFamily="18" charset="0"/>
            </a:endParaRPr>
          </a:p>
          <a:p>
            <a:pPr marL="0" indent="0" algn="ctr">
              <a:buNone/>
            </a:pPr>
            <a:r>
              <a:rPr lang="es-AR" sz="3000" dirty="0" smtClean="0">
                <a:latin typeface="Times New Roman" panose="02020603050405020304" pitchFamily="18" charset="0"/>
                <a:cs typeface="Times New Roman" panose="02020603050405020304" pitchFamily="18" charset="0"/>
              </a:rPr>
              <a:t>De nuevo: la dependencia subsiste como calificador </a:t>
            </a:r>
            <a:r>
              <a:rPr lang="es-AR" sz="3000" b="1" dirty="0" smtClean="0">
                <a:latin typeface="Times New Roman" panose="02020603050405020304" pitchFamily="18" charset="0"/>
                <a:cs typeface="Times New Roman" panose="02020603050405020304" pitchFamily="18" charset="0"/>
              </a:rPr>
              <a:t>inclusivo</a:t>
            </a:r>
            <a:r>
              <a:rPr lang="es-AR" sz="3000" dirty="0" smtClean="0">
                <a:latin typeface="Times New Roman" panose="02020603050405020304" pitchFamily="18" charset="0"/>
                <a:cs typeface="Times New Roman" panose="02020603050405020304" pitchFamily="18" charset="0"/>
              </a:rPr>
              <a:t> (el que acredita sus rasgos se beneficia del sistema de tutela especifico de los dependientes), pero no es ya un calificador </a:t>
            </a:r>
            <a:r>
              <a:rPr lang="es-AR" sz="3000" b="1" dirty="0" smtClean="0">
                <a:latin typeface="Times New Roman" panose="02020603050405020304" pitchFamily="18" charset="0"/>
                <a:cs typeface="Times New Roman" panose="02020603050405020304" pitchFamily="18" charset="0"/>
              </a:rPr>
              <a:t>excluyente</a:t>
            </a:r>
            <a:r>
              <a:rPr lang="es-AR" sz="3000" dirty="0" smtClean="0">
                <a:latin typeface="Times New Roman" panose="02020603050405020304" pitchFamily="18" charset="0"/>
                <a:cs typeface="Times New Roman" panose="02020603050405020304" pitchFamily="18" charset="0"/>
              </a:rPr>
              <a:t>: quien no detenta  la condición de dependencia no necesariamente tiene cerrado el acceso al ordenamiento tutelar</a:t>
            </a:r>
          </a:p>
          <a:p>
            <a:pPr marL="0" indent="0" algn="ctr">
              <a:buNone/>
            </a:pPr>
            <a:endParaRPr lang="es-AR" dirty="0"/>
          </a:p>
        </p:txBody>
      </p:sp>
    </p:spTree>
    <p:extLst>
      <p:ext uri="{BB962C8B-B14F-4D97-AF65-F5344CB8AC3E}">
        <p14:creationId xmlns:p14="http://schemas.microsoft.com/office/powerpoint/2010/main" val="221161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15035"/>
          </a:xfrm>
        </p:spPr>
        <p:txBody>
          <a:bodyPr/>
          <a:lstStyle/>
          <a:p>
            <a:r>
              <a:rPr lang="es-AR" dirty="0" smtClean="0"/>
              <a:t>Que es en concreto  la </a:t>
            </a:r>
            <a:r>
              <a:rPr lang="es-AR" i="1" dirty="0" smtClean="0"/>
              <a:t>dependencia laboral</a:t>
            </a:r>
            <a:endParaRPr lang="es-AR" dirty="0"/>
          </a:p>
        </p:txBody>
      </p:sp>
      <p:sp>
        <p:nvSpPr>
          <p:cNvPr id="3" name="Marcador de contenido 2"/>
          <p:cNvSpPr>
            <a:spLocks noGrp="1"/>
          </p:cNvSpPr>
          <p:nvPr>
            <p:ph idx="1"/>
          </p:nvPr>
        </p:nvSpPr>
        <p:spPr>
          <a:xfrm>
            <a:off x="838200" y="1280160"/>
            <a:ext cx="10515600" cy="5577840"/>
          </a:xfrm>
        </p:spPr>
        <p:txBody>
          <a:bodyPr>
            <a:normAutofit fontScale="77500" lnSpcReduction="20000"/>
          </a:bodyPr>
          <a:lstStyle/>
          <a:p>
            <a:pPr marL="0" indent="0" algn="ctr">
              <a:buNone/>
            </a:pPr>
            <a:r>
              <a:rPr lang="es-AR" sz="3100" dirty="0"/>
              <a:t>La categoría de la </a:t>
            </a:r>
            <a:r>
              <a:rPr lang="es-AR" sz="3100" dirty="0" smtClean="0"/>
              <a:t>dependencia</a:t>
            </a:r>
            <a:r>
              <a:rPr lang="es-AR" sz="3100" dirty="0"/>
              <a:t> </a:t>
            </a:r>
            <a:r>
              <a:rPr lang="es-AR" sz="3100" dirty="0" smtClean="0"/>
              <a:t>no es la construcción de un jurista en particular ni “nació de un repollo”;  si fue </a:t>
            </a:r>
            <a:r>
              <a:rPr lang="es-AR" sz="3100" b="1" i="1" dirty="0" smtClean="0"/>
              <a:t>el trabajador industrial </a:t>
            </a:r>
            <a:r>
              <a:rPr lang="es-AR" sz="3100" dirty="0" smtClean="0"/>
              <a:t>de la primera revolución industrial  el que dio lugar a la cuestión social (y a las consiguientes respuestas jurídicas), se  puede entender que  la </a:t>
            </a:r>
            <a:r>
              <a:rPr lang="es-AR" sz="3100" i="1" dirty="0" smtClean="0"/>
              <a:t>dependencia laboral </a:t>
            </a:r>
            <a:r>
              <a:rPr lang="es-AR" sz="3100" dirty="0" smtClean="0"/>
              <a:t>sea la </a:t>
            </a:r>
            <a:r>
              <a:rPr lang="es-AR" sz="3100" b="1" dirty="0"/>
              <a:t>réplica conceptual y abstracta </a:t>
            </a:r>
            <a:r>
              <a:rPr lang="es-AR" sz="3100" b="1" dirty="0" smtClean="0"/>
              <a:t>del modo de trabajar de aquél. </a:t>
            </a:r>
          </a:p>
          <a:p>
            <a:pPr marL="0" indent="0" algn="ctr">
              <a:buNone/>
            </a:pPr>
            <a:r>
              <a:rPr lang="es-AR" sz="3100" dirty="0" smtClean="0"/>
              <a:t>¿Cuál fue el modo de construcción de esa categoría?</a:t>
            </a:r>
            <a:endParaRPr lang="es-AR" sz="3100" dirty="0"/>
          </a:p>
          <a:p>
            <a:pPr marL="0" lvl="1" indent="0" algn="ctr">
              <a:spcBef>
                <a:spcPts val="1000"/>
              </a:spcBef>
              <a:buNone/>
            </a:pPr>
            <a:r>
              <a:rPr lang="es-AR" sz="3100" dirty="0" smtClean="0"/>
              <a:t>Supuso históricamente el reconocimiento de unas constantes consideradas definitorias de aquel  modo de trabajar, que se elevan a nivel de abstracción.</a:t>
            </a:r>
            <a:r>
              <a:rPr lang="es-AR" sz="3100" dirty="0"/>
              <a:t> </a:t>
            </a:r>
            <a:r>
              <a:rPr lang="es-AR" sz="3100" dirty="0" smtClean="0"/>
              <a:t>La dependencia se configura así   </a:t>
            </a:r>
            <a:r>
              <a:rPr lang="es-AR" sz="3100" dirty="0"/>
              <a:t>como réplica </a:t>
            </a:r>
            <a:r>
              <a:rPr lang="es-AR" sz="3100" i="1" dirty="0"/>
              <a:t>conceptual y abstracta de un cierto modo de trabajar, </a:t>
            </a:r>
            <a:r>
              <a:rPr lang="es-AR" sz="3100" dirty="0"/>
              <a:t>el del trabajador industrial de la primera revolución </a:t>
            </a:r>
            <a:r>
              <a:rPr lang="es-AR" sz="3100" dirty="0" smtClean="0"/>
              <a:t>industrial</a:t>
            </a:r>
          </a:p>
          <a:p>
            <a:pPr marL="0" indent="0" algn="ctr">
              <a:buNone/>
            </a:pPr>
            <a:r>
              <a:rPr lang="es-AR" sz="3100" dirty="0" smtClean="0"/>
              <a:t> Al así proceder, se despoja a esas constantes  de su  “carnadura industrial” quedando de ese modo </a:t>
            </a:r>
            <a:r>
              <a:rPr lang="es-AR" sz="3100" b="1" i="1" dirty="0" smtClean="0"/>
              <a:t>estilizada </a:t>
            </a:r>
            <a:r>
              <a:rPr lang="es-AR" sz="3100" i="1" dirty="0" smtClean="0"/>
              <a:t>la categoría resultante,  que sería en lo sucesivo el </a:t>
            </a:r>
            <a:r>
              <a:rPr lang="es-AR" sz="3100" b="1" i="1" dirty="0" smtClean="0"/>
              <a:t>calificador inclusivo/excluyente </a:t>
            </a:r>
            <a:r>
              <a:rPr lang="es-AR" sz="3100" i="1" dirty="0" smtClean="0"/>
              <a:t>de los vínculos que habrá que cotejar  caso por caso con ella</a:t>
            </a:r>
            <a:endParaRPr lang="es-AR" sz="3100" dirty="0" smtClean="0"/>
          </a:p>
          <a:p>
            <a:pPr marL="0" indent="0" algn="ctr">
              <a:buNone/>
            </a:pPr>
            <a:endParaRPr lang="es-AR" b="1" dirty="0"/>
          </a:p>
          <a:p>
            <a:pPr marL="0" indent="0" algn="ctr">
              <a:buNone/>
            </a:pPr>
            <a:r>
              <a:rPr lang="es-AR" b="1" dirty="0" smtClean="0"/>
              <a:t>Es</a:t>
            </a:r>
            <a:r>
              <a:rPr lang="es-AR" dirty="0" smtClean="0"/>
              <a:t> </a:t>
            </a:r>
            <a:r>
              <a:rPr lang="es-AR" b="1" dirty="0"/>
              <a:t>esa </a:t>
            </a:r>
            <a:r>
              <a:rPr lang="es-AR" sz="3600" b="1" dirty="0" smtClean="0"/>
              <a:t>estilización</a:t>
            </a:r>
            <a:r>
              <a:rPr lang="es-AR" b="1" dirty="0" smtClean="0"/>
              <a:t> la  </a:t>
            </a:r>
            <a:r>
              <a:rPr lang="es-AR" b="1" dirty="0"/>
              <a:t>que permitió la gradual utilización para el reconocimiento de </a:t>
            </a:r>
            <a:r>
              <a:rPr lang="es-AR" b="1" dirty="0" smtClean="0"/>
              <a:t>vínculos en otros </a:t>
            </a:r>
            <a:r>
              <a:rPr lang="es-AR" b="1" dirty="0"/>
              <a:t>sectores y </a:t>
            </a:r>
            <a:r>
              <a:rPr lang="es-AR" b="1" dirty="0" smtClean="0"/>
              <a:t>la consiguiente </a:t>
            </a:r>
            <a:r>
              <a:rPr lang="es-AR" b="1" dirty="0"/>
              <a:t>EXPANSIÓN del ámbito personal del </a:t>
            </a:r>
            <a:r>
              <a:rPr lang="es-AR" b="1" dirty="0" smtClean="0"/>
              <a:t>DT (</a:t>
            </a:r>
            <a:r>
              <a:rPr lang="es-AR" dirty="0" smtClean="0"/>
              <a:t>trabajadores del campo, de los servicios, trabajadores a domicilio, vendedores, profesionales liberales en relación de dependencia, cuadros y directivos</a:t>
            </a:r>
            <a:r>
              <a:rPr lang="es-AR" b="1" dirty="0" smtClean="0"/>
              <a:t>)</a:t>
            </a:r>
            <a:endParaRPr lang="es-AR" dirty="0"/>
          </a:p>
        </p:txBody>
      </p:sp>
    </p:spTree>
    <p:extLst>
      <p:ext uri="{BB962C8B-B14F-4D97-AF65-F5344CB8AC3E}">
        <p14:creationId xmlns:p14="http://schemas.microsoft.com/office/powerpoint/2010/main" val="266822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55624"/>
            <a:ext cx="10515600" cy="549275"/>
          </a:xfrm>
        </p:spPr>
        <p:txBody>
          <a:bodyPr>
            <a:normAutofit fontScale="90000"/>
          </a:bodyPr>
          <a:lstStyle/>
          <a:p>
            <a:pPr algn="ctr"/>
            <a:r>
              <a:rPr lang="es-ES" sz="2200" dirty="0" smtClean="0">
                <a:latin typeface="Times New Roman" panose="02020603050405020304" pitchFamily="18" charset="0"/>
                <a:ea typeface="Calibri" panose="020F0502020204030204" pitchFamily="34" charset="0"/>
              </a:rPr>
              <a:t/>
            </a:r>
            <a:br>
              <a:rPr lang="es-ES" sz="2200" dirty="0" smtClean="0">
                <a:latin typeface="Times New Roman" panose="02020603050405020304" pitchFamily="18" charset="0"/>
                <a:ea typeface="Calibri" panose="020F0502020204030204" pitchFamily="34" charset="0"/>
              </a:rPr>
            </a:br>
            <a:r>
              <a:rPr lang="es-ES" sz="2200" dirty="0">
                <a:latin typeface="Times New Roman" panose="02020603050405020304" pitchFamily="18" charset="0"/>
                <a:ea typeface="Calibri" panose="020F0502020204030204" pitchFamily="34" charset="0"/>
              </a:rPr>
              <a:t/>
            </a:r>
            <a:br>
              <a:rPr lang="es-ES" sz="2200" dirty="0">
                <a:latin typeface="Times New Roman" panose="02020603050405020304" pitchFamily="18" charset="0"/>
                <a:ea typeface="Calibri" panose="020F0502020204030204" pitchFamily="34" charset="0"/>
              </a:rPr>
            </a:br>
            <a:r>
              <a:rPr lang="es-ES" sz="2200" dirty="0" smtClean="0">
                <a:latin typeface="Arial Black" panose="020B0A04020102020204" pitchFamily="34" charset="0"/>
                <a:ea typeface="Calibri" panose="020F0502020204030204" pitchFamily="34" charset="0"/>
              </a:rPr>
              <a:t>En cualquier caso, el  </a:t>
            </a:r>
            <a:r>
              <a:rPr lang="es-ES" sz="2200" dirty="0">
                <a:latin typeface="Arial Black" panose="020B0A04020102020204" pitchFamily="34" charset="0"/>
                <a:ea typeface="Calibri" panose="020F0502020204030204" pitchFamily="34" charset="0"/>
              </a:rPr>
              <a:t>Derecho del </a:t>
            </a:r>
            <a:r>
              <a:rPr lang="es-ES" sz="2200" dirty="0" smtClean="0">
                <a:latin typeface="Arial Black" panose="020B0A04020102020204" pitchFamily="34" charset="0"/>
                <a:ea typeface="Calibri" panose="020F0502020204030204" pitchFamily="34" charset="0"/>
              </a:rPr>
              <a:t>Trabajo en expansión </a:t>
            </a:r>
            <a:r>
              <a:rPr lang="es-ES" sz="2200" dirty="0">
                <a:latin typeface="Arial Black" panose="020B0A04020102020204" pitchFamily="34" charset="0"/>
                <a:ea typeface="Calibri" panose="020F0502020204030204" pitchFamily="34" charset="0"/>
              </a:rPr>
              <a:t>tiende a incluir   también un esquema básico y generalizado de tutela – una suerte  de  derecho mínimo y  común del trabajo </a:t>
            </a:r>
            <a:r>
              <a:rPr lang="es-AR" dirty="0">
                <a:latin typeface="Arial Black" panose="020B0A04020102020204" pitchFamily="34" charset="0"/>
                <a:ea typeface="Calibri" panose="020F0502020204030204" pitchFamily="34" charset="0"/>
              </a:rPr>
              <a:t/>
            </a:r>
            <a:br>
              <a:rPr lang="es-AR" dirty="0">
                <a:latin typeface="Arial Black" panose="020B0A04020102020204" pitchFamily="34" charset="0"/>
                <a:ea typeface="Calibri" panose="020F0502020204030204" pitchFamily="34" charset="0"/>
              </a:rPr>
            </a:br>
            <a:endParaRPr lang="es-AR" dirty="0">
              <a:latin typeface="Arial Black" panose="020B0A04020102020204" pitchFamily="34" charset="0"/>
            </a:endParaRPr>
          </a:p>
        </p:txBody>
      </p:sp>
      <p:sp>
        <p:nvSpPr>
          <p:cNvPr id="3" name="Marcador de contenido 2"/>
          <p:cNvSpPr>
            <a:spLocks noGrp="1"/>
          </p:cNvSpPr>
          <p:nvPr>
            <p:ph idx="1"/>
          </p:nvPr>
        </p:nvSpPr>
        <p:spPr>
          <a:xfrm>
            <a:off x="838200" y="1104899"/>
            <a:ext cx="10515600" cy="5610225"/>
          </a:xfrm>
        </p:spPr>
        <p:txBody>
          <a:bodyPr>
            <a:normAutofit fontScale="25000" lnSpcReduction="20000"/>
          </a:bodyPr>
          <a:lstStyle/>
          <a:p>
            <a:pPr marL="0" indent="0" algn="ctr">
              <a:lnSpc>
                <a:spcPct val="107000"/>
              </a:lnSpc>
              <a:spcAft>
                <a:spcPts val="800"/>
              </a:spcAft>
              <a:buNone/>
            </a:pPr>
            <a:r>
              <a:rPr lang="es-ES" sz="8000" b="1" dirty="0" smtClean="0">
                <a:effectLst/>
                <a:latin typeface="Times New Roman" panose="02020603050405020304" pitchFamily="18" charset="0"/>
                <a:ea typeface="Calibri" panose="020F0502020204030204" pitchFamily="34" charset="0"/>
              </a:rPr>
              <a:t>la Garantía Laboral Universal </a:t>
            </a:r>
            <a:r>
              <a:rPr lang="es-ES" sz="8000" dirty="0" smtClean="0">
                <a:effectLst/>
                <a:latin typeface="Times New Roman" panose="02020603050405020304" pitchFamily="18" charset="0"/>
                <a:ea typeface="Calibri" panose="020F0502020204030204" pitchFamily="34" charset="0"/>
              </a:rPr>
              <a:t>Postulada de modo harto sugerente en el Informe de  la Comisión  Mundial sobre el Futuro del Trabajo de la que forman parte,  cuanto menos, </a:t>
            </a:r>
          </a:p>
          <a:p>
            <a:pPr marL="0" indent="0" algn="ctr">
              <a:lnSpc>
                <a:spcPct val="107000"/>
              </a:lnSpc>
              <a:spcAft>
                <a:spcPts val="800"/>
              </a:spcAft>
              <a:buNone/>
            </a:pPr>
            <a:r>
              <a:rPr lang="es-ES" sz="8000" b="1" dirty="0" smtClean="0">
                <a:effectLst/>
                <a:latin typeface="Times New Roman" panose="02020603050405020304" pitchFamily="18" charset="0"/>
                <a:ea typeface="Calibri" panose="020F0502020204030204" pitchFamily="34" charset="0"/>
              </a:rPr>
              <a:t>los Derechos Fundamentales en el Trabajo de la OIT</a:t>
            </a:r>
            <a:r>
              <a:rPr lang="es-ES" sz="8000" dirty="0" smtClean="0">
                <a:effectLst/>
                <a:latin typeface="Times New Roman" panose="02020603050405020304" pitchFamily="18" charset="0"/>
                <a:ea typeface="Calibri" panose="020F0502020204030204" pitchFamily="34" charset="0"/>
              </a:rPr>
              <a:t> (libertad sindical, prohibición del trabajo infantil, prevención de la discriminación y del trabajo forzoso),  </a:t>
            </a:r>
          </a:p>
          <a:p>
            <a:pPr marL="0" indent="0" algn="ctr">
              <a:lnSpc>
                <a:spcPct val="107000"/>
              </a:lnSpc>
              <a:spcAft>
                <a:spcPts val="800"/>
              </a:spcAft>
              <a:buNone/>
            </a:pPr>
            <a:r>
              <a:rPr lang="es-ES" sz="8000" dirty="0" smtClean="0">
                <a:effectLst/>
                <a:latin typeface="Times New Roman" panose="02020603050405020304" pitchFamily="18" charset="0"/>
                <a:ea typeface="Calibri" panose="020F0502020204030204" pitchFamily="34" charset="0"/>
              </a:rPr>
              <a:t>y los </a:t>
            </a:r>
            <a:r>
              <a:rPr lang="es-ES" sz="8000" b="1" dirty="0" smtClean="0">
                <a:effectLst/>
                <a:latin typeface="Times New Roman" panose="02020603050405020304" pitchFamily="18" charset="0"/>
                <a:ea typeface="Calibri" panose="020F0502020204030204" pitchFamily="34" charset="0"/>
              </a:rPr>
              <a:t>demás componentes regulatorios propuestos como parte  de aquella  Garantía Laboral  Universal</a:t>
            </a:r>
            <a:r>
              <a:rPr lang="es-ES" sz="8000" dirty="0" smtClean="0">
                <a:effectLst/>
                <a:latin typeface="Times New Roman" panose="02020603050405020304" pitchFamily="18" charset="0"/>
                <a:ea typeface="Calibri" panose="020F0502020204030204" pitchFamily="34" charset="0"/>
              </a:rPr>
              <a:t>  (condiciones de trabajo  básicas, salario vital adecuado, límites a las horas de trabajo, salud y seguridad en el lugar de trabajo)</a:t>
            </a:r>
          </a:p>
          <a:p>
            <a:pPr marL="0" indent="0" algn="ctr">
              <a:lnSpc>
                <a:spcPct val="107000"/>
              </a:lnSpc>
              <a:spcAft>
                <a:spcPts val="800"/>
              </a:spcAft>
              <a:buNone/>
            </a:pPr>
            <a:r>
              <a:rPr lang="es-ES" sz="9600" b="1" dirty="0" smtClean="0">
                <a:latin typeface="Times New Roman" panose="02020603050405020304" pitchFamily="18" charset="0"/>
                <a:ea typeface="Calibri" panose="020F0502020204030204" pitchFamily="34" charset="0"/>
              </a:rPr>
              <a:t>Junto a los </a:t>
            </a:r>
            <a:r>
              <a:rPr lang="es-ES" sz="9600" b="1" dirty="0">
                <a:latin typeface="Times New Roman" panose="02020603050405020304" pitchFamily="18" charset="0"/>
                <a:ea typeface="Calibri" panose="020F0502020204030204" pitchFamily="34" charset="0"/>
              </a:rPr>
              <a:t>derechos personalísimos o inespecíficos de las personas en el trabajo</a:t>
            </a:r>
            <a:r>
              <a:rPr lang="es-ES" sz="9600" dirty="0">
                <a:latin typeface="Times New Roman" panose="02020603050405020304" pitchFamily="18" charset="0"/>
                <a:ea typeface="Calibri" panose="020F0502020204030204" pitchFamily="34" charset="0"/>
              </a:rPr>
              <a:t>, </a:t>
            </a:r>
            <a:r>
              <a:rPr lang="es-ES" sz="9600" dirty="0" smtClean="0">
                <a:latin typeface="Times New Roman" panose="02020603050405020304" pitchFamily="18" charset="0"/>
                <a:ea typeface="Calibri" panose="020F0502020204030204" pitchFamily="34" charset="0"/>
              </a:rPr>
              <a:t> estos producto de la jurisprudencia y también de la legislación, definitivamente incorporados al plexo tutelar</a:t>
            </a:r>
            <a:r>
              <a:rPr lang="es-AR" sz="9600" i="1" dirty="0" smtClean="0">
                <a:latin typeface="Times New Roman" panose="02020603050405020304" pitchFamily="18" charset="0"/>
                <a:ea typeface="Calibri" panose="020F0502020204030204" pitchFamily="34" charset="0"/>
              </a:rPr>
              <a:t>por </a:t>
            </a:r>
            <a:r>
              <a:rPr lang="es-AR" sz="9600" i="1" dirty="0" err="1">
                <a:latin typeface="Times New Roman" panose="02020603050405020304" pitchFamily="18" charset="0"/>
                <a:ea typeface="Calibri" panose="020F0502020204030204" pitchFamily="34" charset="0"/>
              </a:rPr>
              <a:t>ej</a:t>
            </a:r>
            <a:r>
              <a:rPr lang="es-AR" sz="9600" i="1" dirty="0">
                <a:latin typeface="Times New Roman" panose="02020603050405020304" pitchFamily="18" charset="0"/>
                <a:ea typeface="Calibri" panose="020F0502020204030204" pitchFamily="34" charset="0"/>
              </a:rPr>
              <a:t>, derecho a la propia imagen, derechos a la intimidad y la privacidad, libertad de elección de la orientación sexual, libertad de expresión  y opinión, libertad ideológica y religiosa,  </a:t>
            </a:r>
            <a:r>
              <a:rPr lang="es-AR" sz="9600" i="1" dirty="0" err="1">
                <a:latin typeface="Times New Roman" panose="02020603050405020304" pitchFamily="18" charset="0"/>
                <a:ea typeface="Calibri" panose="020F0502020204030204" pitchFamily="34" charset="0"/>
              </a:rPr>
              <a:t>etc</a:t>
            </a:r>
            <a:r>
              <a:rPr lang="es-ES" sz="9600" dirty="0">
                <a:latin typeface="Times New Roman" panose="02020603050405020304" pitchFamily="18" charset="0"/>
                <a:ea typeface="Calibri" panose="020F0502020204030204" pitchFamily="34" charset="0"/>
              </a:rPr>
              <a:t> </a:t>
            </a:r>
            <a:endParaRPr lang="es-ES" sz="9600" dirty="0" smtClean="0">
              <a:latin typeface="Times New Roman" panose="02020603050405020304" pitchFamily="18" charset="0"/>
              <a:ea typeface="Calibri" panose="020F0502020204030204" pitchFamily="34" charset="0"/>
            </a:endParaRPr>
          </a:p>
          <a:p>
            <a:pPr marL="0" indent="0" algn="ctr">
              <a:lnSpc>
                <a:spcPct val="107000"/>
              </a:lnSpc>
              <a:spcAft>
                <a:spcPts val="800"/>
              </a:spcAft>
              <a:buNone/>
            </a:pPr>
            <a:r>
              <a:rPr lang="es-AR" sz="9600" dirty="0" smtClean="0"/>
              <a:t>En ese marco, la dependencia queda, </a:t>
            </a:r>
            <a:r>
              <a:rPr lang="es-AR" sz="9600" dirty="0"/>
              <a:t>pues, en una condición singular; seguirá estando, seguirá muy probablemente siendo mayoritaria (¿por cuánto tiempo?), </a:t>
            </a:r>
            <a:r>
              <a:rPr lang="es-AR" sz="9600" b="1" dirty="0"/>
              <a:t>pero ya no constituye un centro de imputación casi </a:t>
            </a:r>
            <a:r>
              <a:rPr lang="es-AR" sz="9600" b="1" dirty="0" smtClean="0"/>
              <a:t>excluyente sino una de las categorías del sistema, </a:t>
            </a:r>
            <a:r>
              <a:rPr lang="es-AR" sz="9600" b="1" i="1" dirty="0" smtClean="0"/>
              <a:t> </a:t>
            </a:r>
            <a:r>
              <a:rPr lang="es-AR" sz="9600" i="1" dirty="0"/>
              <a:t>y esto último no podrá dejar de tenerse en cuenta.</a:t>
            </a:r>
            <a:r>
              <a:rPr lang="es-AR" sz="9600" b="1" i="1" dirty="0"/>
              <a:t> </a:t>
            </a:r>
            <a:endParaRPr lang="es-AR" sz="9600" dirty="0"/>
          </a:p>
          <a:p>
            <a:pPr marL="0" indent="0" algn="ctr">
              <a:lnSpc>
                <a:spcPct val="107000"/>
              </a:lnSpc>
              <a:spcAft>
                <a:spcPts val="800"/>
              </a:spcAft>
              <a:buNone/>
            </a:pPr>
            <a:endParaRPr lang="es-ES" sz="3400" dirty="0">
              <a:latin typeface="Times New Roman" panose="02020603050405020304" pitchFamily="18" charset="0"/>
              <a:ea typeface="Calibri" panose="020F0502020204030204" pitchFamily="34" charset="0"/>
            </a:endParaRPr>
          </a:p>
          <a:p>
            <a:pPr marL="0" indent="0" algn="ctr">
              <a:lnSpc>
                <a:spcPct val="107000"/>
              </a:lnSpc>
              <a:spcAft>
                <a:spcPts val="800"/>
              </a:spcAft>
              <a:buNone/>
            </a:pPr>
            <a:endParaRPr lang="es-AR" sz="3400" dirty="0" smtClean="0">
              <a:effectLst/>
              <a:latin typeface="Times New Roman" panose="02020603050405020304" pitchFamily="18" charset="0"/>
              <a:ea typeface="Calibri" panose="020F0502020204030204" pitchFamily="34" charset="0"/>
            </a:endParaRPr>
          </a:p>
          <a:p>
            <a:pPr marL="0" indent="0">
              <a:buNone/>
            </a:pPr>
            <a:endParaRPr lang="es-AR" dirty="0"/>
          </a:p>
        </p:txBody>
      </p:sp>
    </p:spTree>
    <p:extLst>
      <p:ext uri="{BB962C8B-B14F-4D97-AF65-F5344CB8AC3E}">
        <p14:creationId xmlns:p14="http://schemas.microsoft.com/office/powerpoint/2010/main" val="1487483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2400" y="0"/>
            <a:ext cx="12344401" cy="7072577"/>
          </a:xfrm>
          <a:prstGeom prst="rect">
            <a:avLst/>
          </a:prstGeom>
        </p:spPr>
        <p:txBody>
          <a:bodyPr wrap="square">
            <a:spAutoFit/>
          </a:bodyPr>
          <a:lstStyle/>
          <a:p>
            <a:pPr algn="ctr">
              <a:lnSpc>
                <a:spcPct val="107000"/>
              </a:lnSpc>
              <a:spcAft>
                <a:spcPts val="305"/>
              </a:spcAft>
            </a:pPr>
            <a:r>
              <a:rPr lang="es-AR" sz="2400" b="1" dirty="0">
                <a:solidFill>
                  <a:srgbClr val="000000"/>
                </a:solidFill>
                <a:latin typeface="Times New Roman" panose="02020603050405020304" pitchFamily="18" charset="0"/>
                <a:ea typeface="Calibri" panose="020F0502020204030204" pitchFamily="34" charset="0"/>
              </a:rPr>
              <a:t>PERO </a:t>
            </a:r>
            <a:r>
              <a:rPr lang="es-AR" sz="2400" b="1" dirty="0" smtClean="0">
                <a:solidFill>
                  <a:srgbClr val="000000"/>
                </a:solidFill>
                <a:latin typeface="Times New Roman" panose="02020603050405020304" pitchFamily="18" charset="0"/>
                <a:ea typeface="Calibri" panose="020F0502020204030204" pitchFamily="34" charset="0"/>
              </a:rPr>
              <a:t>SIMULTÁNEAMENTE,  SE ADVIERTE OTRA </a:t>
            </a:r>
            <a:r>
              <a:rPr lang="es-AR" sz="2400" b="1" dirty="0">
                <a:solidFill>
                  <a:srgbClr val="000000"/>
                </a:solidFill>
                <a:latin typeface="Times New Roman" panose="02020603050405020304" pitchFamily="18" charset="0"/>
                <a:ea typeface="Calibri" panose="020F0502020204030204" pitchFamily="34" charset="0"/>
              </a:rPr>
              <a:t>TENDENCIA</a:t>
            </a:r>
            <a:endParaRPr lang="es-AR" sz="2400" dirty="0" smtClean="0">
              <a:effectLst/>
              <a:latin typeface="Times New Roman" panose="02020603050405020304" pitchFamily="18" charset="0"/>
              <a:ea typeface="Calibri" panose="020F0502020204030204" pitchFamily="34" charset="0"/>
            </a:endParaRPr>
          </a:p>
          <a:p>
            <a:pPr>
              <a:lnSpc>
                <a:spcPct val="107000"/>
              </a:lnSpc>
              <a:spcAft>
                <a:spcPts val="305"/>
              </a:spcAft>
            </a:pPr>
            <a:r>
              <a:rPr lang="es-AR" sz="2400" b="1" dirty="0" smtClean="0">
                <a:solidFill>
                  <a:srgbClr val="000000"/>
                </a:solidFill>
                <a:effectLst/>
                <a:latin typeface="Times New Roman" panose="02020603050405020304" pitchFamily="18" charset="0"/>
                <a:ea typeface="Calibri" panose="020F0502020204030204" pitchFamily="34" charset="0"/>
              </a:rPr>
              <a:t> </a:t>
            </a:r>
            <a:endParaRPr lang="es-AR" sz="2400" dirty="0" smtClean="0">
              <a:effectLst/>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smtClean="0">
                <a:latin typeface="Times New Roman" panose="02020603050405020304" pitchFamily="18" charset="0"/>
                <a:ea typeface="Calibri" panose="020F0502020204030204" pitchFamily="34" charset="0"/>
              </a:rPr>
              <a:t>La </a:t>
            </a:r>
            <a:r>
              <a:rPr lang="es-AR" sz="2800" dirty="0" err="1" smtClean="0">
                <a:latin typeface="Times New Roman" panose="02020603050405020304" pitchFamily="18" charset="0"/>
                <a:ea typeface="Calibri" panose="020F0502020204030204" pitchFamily="34" charset="0"/>
              </a:rPr>
              <a:t>desestandarización</a:t>
            </a:r>
            <a:r>
              <a:rPr lang="es-AR" sz="2800" dirty="0">
                <a:latin typeface="Times New Roman" panose="02020603050405020304" pitchFamily="18" charset="0"/>
                <a:ea typeface="Calibri" panose="020F0502020204030204" pitchFamily="34" charset="0"/>
              </a:rPr>
              <a:t> </a:t>
            </a:r>
            <a:r>
              <a:rPr lang="es-AR" sz="2800" dirty="0" smtClean="0">
                <a:latin typeface="Times New Roman" panose="02020603050405020304" pitchFamily="18" charset="0"/>
                <a:ea typeface="Calibri" panose="020F0502020204030204" pitchFamily="34" charset="0"/>
              </a:rPr>
              <a:t>contractual,  el </a:t>
            </a:r>
            <a:r>
              <a:rPr lang="es-AR" sz="2800" b="1" dirty="0" smtClean="0">
                <a:latin typeface="Times New Roman" panose="02020603050405020304" pitchFamily="18" charset="0"/>
                <a:ea typeface="Calibri" panose="020F0502020204030204" pitchFamily="34" charset="0"/>
              </a:rPr>
              <a:t>debilitamiento subjetivo del derecho del trabajo</a:t>
            </a:r>
            <a:r>
              <a:rPr lang="es-AR" sz="2800" dirty="0" smtClean="0">
                <a:latin typeface="Times New Roman" panose="02020603050405020304" pitchFamily="18" charset="0"/>
                <a:ea typeface="Calibri" panose="020F0502020204030204" pitchFamily="34" charset="0"/>
              </a:rPr>
              <a:t>, el </a:t>
            </a:r>
            <a:r>
              <a:rPr lang="es-AR" sz="2800" dirty="0" err="1" smtClean="0">
                <a:latin typeface="Times New Roman" panose="02020603050405020304" pitchFamily="18" charset="0"/>
                <a:ea typeface="Calibri" panose="020F0502020204030204" pitchFamily="34" charset="0"/>
              </a:rPr>
              <a:t>desdibujamiento</a:t>
            </a:r>
            <a:r>
              <a:rPr lang="es-AR" sz="2800" dirty="0" smtClean="0">
                <a:latin typeface="Times New Roman" panose="02020603050405020304" pitchFamily="18" charset="0"/>
                <a:ea typeface="Calibri" panose="020F0502020204030204" pitchFamily="34" charset="0"/>
              </a:rPr>
              <a:t> de fronteras entre autonomía y dependencia (buena parte de los nuevos estatutos tienden a “entrar por allí”), la </a:t>
            </a:r>
            <a:r>
              <a:rPr lang="es-AR" sz="2800" b="1" dirty="0" smtClean="0">
                <a:latin typeface="Times New Roman" panose="02020603050405020304" pitchFamily="18" charset="0"/>
                <a:ea typeface="Calibri" panose="020F0502020204030204" pitchFamily="34" charset="0"/>
              </a:rPr>
              <a:t>preferencia  por el trabajo independiente</a:t>
            </a:r>
            <a:r>
              <a:rPr lang="es-AR" sz="2800" dirty="0" smtClean="0">
                <a:latin typeface="Times New Roman" panose="02020603050405020304" pitchFamily="18" charset="0"/>
                <a:ea typeface="Calibri" panose="020F0502020204030204" pitchFamily="34" charset="0"/>
              </a:rPr>
              <a:t>,  </a:t>
            </a:r>
            <a:endParaRPr lang="es-AR" sz="2800" dirty="0" smtClean="0">
              <a:effectLst/>
              <a:latin typeface="Times New Roman" panose="02020603050405020304" pitchFamily="18" charset="0"/>
              <a:ea typeface="Calibri" panose="020F0502020204030204" pitchFamily="34" charset="0"/>
            </a:endParaRPr>
          </a:p>
          <a:p>
            <a:pPr algn="ctr">
              <a:lnSpc>
                <a:spcPct val="107000"/>
              </a:lnSpc>
              <a:spcAft>
                <a:spcPts val="800"/>
              </a:spcAft>
            </a:pPr>
            <a:r>
              <a:rPr lang="es-AR" sz="3200" b="1" i="1" dirty="0" smtClean="0">
                <a:effectLst/>
                <a:latin typeface="Times New Roman" panose="02020603050405020304" pitchFamily="18" charset="0"/>
                <a:ea typeface="Calibri" panose="020F0502020204030204" pitchFamily="34" charset="0"/>
              </a:rPr>
              <a:t>dificultan  la financiación de los sistemas contributivos  de protección social </a:t>
            </a:r>
            <a:endParaRPr lang="es-AR" sz="3200" i="1" dirty="0" smtClean="0">
              <a:effectLst/>
              <a:latin typeface="Times New Roman" panose="02020603050405020304" pitchFamily="18" charset="0"/>
              <a:ea typeface="Calibri" panose="020F0502020204030204" pitchFamily="34" charset="0"/>
            </a:endParaRPr>
          </a:p>
          <a:p>
            <a:pPr algn="ctr">
              <a:lnSpc>
                <a:spcPct val="107000"/>
              </a:lnSpc>
              <a:spcAft>
                <a:spcPts val="800"/>
              </a:spcAft>
            </a:pPr>
            <a:r>
              <a:rPr lang="es-AR" sz="2800" i="1" dirty="0" smtClean="0">
                <a:latin typeface="Times New Roman" panose="02020603050405020304" pitchFamily="18" charset="0"/>
                <a:ea typeface="Calibri" panose="020F0502020204030204" pitchFamily="34" charset="0"/>
              </a:rPr>
              <a:t> y por lo tanto, la </a:t>
            </a:r>
            <a:r>
              <a:rPr lang="es-AR" sz="2800" i="1" dirty="0" smtClean="0">
                <a:effectLst/>
                <a:latin typeface="Times New Roman" panose="02020603050405020304" pitchFamily="18" charset="0"/>
                <a:ea typeface="Calibri" panose="020F0502020204030204" pitchFamily="34" charset="0"/>
              </a:rPr>
              <a:t>base impositiva sufre erosión,  el </a:t>
            </a:r>
            <a:r>
              <a:rPr lang="es-AR" sz="2800" b="1" i="1" dirty="0" smtClean="0">
                <a:effectLst/>
                <a:latin typeface="Times New Roman" panose="02020603050405020304" pitchFamily="18" charset="0"/>
                <a:ea typeface="Calibri" panose="020F0502020204030204" pitchFamily="34" charset="0"/>
              </a:rPr>
              <a:t>trabajo formal decrece,</a:t>
            </a:r>
            <a:r>
              <a:rPr lang="es-AR" sz="2800" i="1" dirty="0" smtClean="0">
                <a:effectLst/>
                <a:latin typeface="Times New Roman" panose="02020603050405020304" pitchFamily="18" charset="0"/>
                <a:ea typeface="Calibri" panose="020F0502020204030204" pitchFamily="34" charset="0"/>
              </a:rPr>
              <a:t> envejece la población </a:t>
            </a:r>
            <a:r>
              <a:rPr lang="es-AR" sz="2800" i="1" dirty="0" smtClean="0">
                <a:effectLst/>
                <a:latin typeface="Times New Roman" panose="02020603050405020304" pitchFamily="18" charset="0"/>
                <a:ea typeface="Calibri" panose="020F0502020204030204" pitchFamily="34" charset="0"/>
              </a:rPr>
              <a:t>y por lo tanto </a:t>
            </a:r>
            <a:r>
              <a:rPr lang="es-AR" sz="2800" i="1" dirty="0" smtClean="0">
                <a:effectLst/>
                <a:latin typeface="Times New Roman" panose="02020603050405020304" pitchFamily="18" charset="0"/>
                <a:ea typeface="Calibri" panose="020F0502020204030204" pitchFamily="34" charset="0"/>
              </a:rPr>
              <a:t>los </a:t>
            </a:r>
            <a:r>
              <a:rPr lang="es-AR" sz="2800" b="1" i="1" dirty="0" smtClean="0">
                <a:effectLst/>
                <a:latin typeface="Times New Roman" panose="02020603050405020304" pitchFamily="18" charset="0"/>
                <a:ea typeface="Calibri" panose="020F0502020204030204" pitchFamily="34" charset="0"/>
              </a:rPr>
              <a:t>gastos por pensiones y servicios de cuidado crecen</a:t>
            </a:r>
            <a:r>
              <a:rPr lang="es-AR" sz="2800" i="1" dirty="0" smtClean="0">
                <a:effectLst/>
                <a:latin typeface="Times New Roman" panose="02020603050405020304" pitchFamily="18" charset="0"/>
                <a:ea typeface="Calibri" panose="020F0502020204030204" pitchFamily="34" charset="0"/>
              </a:rPr>
              <a:t>.</a:t>
            </a:r>
            <a:endParaRPr lang="es-AR" sz="2800" dirty="0" smtClean="0">
              <a:effectLst/>
              <a:latin typeface="Times New Roman" panose="02020603050405020304" pitchFamily="18" charset="0"/>
              <a:ea typeface="Calibri" panose="020F0502020204030204" pitchFamily="34" charset="0"/>
            </a:endParaRPr>
          </a:p>
          <a:p>
            <a:pPr algn="ctr">
              <a:lnSpc>
                <a:spcPct val="107000"/>
              </a:lnSpc>
              <a:spcAft>
                <a:spcPts val="305"/>
              </a:spcAft>
            </a:pPr>
            <a:r>
              <a:rPr lang="es-AR" sz="2800" dirty="0" smtClean="0">
                <a:effectLst/>
                <a:latin typeface="Times New Roman" panose="02020603050405020304" pitchFamily="18" charset="0"/>
                <a:ea typeface="Calibri" panose="020F0502020204030204" pitchFamily="34" charset="0"/>
              </a:rPr>
              <a:t> todo lo cual alumbra la necesidad de un </a:t>
            </a:r>
            <a:r>
              <a:rPr lang="es-AR" sz="2800" b="1" dirty="0" smtClean="0">
                <a:effectLst/>
                <a:latin typeface="Times New Roman" panose="02020603050405020304" pitchFamily="18" charset="0"/>
                <a:ea typeface="Calibri" panose="020F0502020204030204" pitchFamily="34" charset="0"/>
              </a:rPr>
              <a:t>sistema de cobertura desvinculado de </a:t>
            </a:r>
            <a:r>
              <a:rPr lang="es-AR" sz="2800" b="1" i="1" dirty="0" smtClean="0">
                <a:effectLst/>
                <a:latin typeface="Times New Roman" panose="02020603050405020304" pitchFamily="18" charset="0"/>
                <a:ea typeface="Calibri" panose="020F0502020204030204" pitchFamily="34" charset="0"/>
              </a:rPr>
              <a:t>la condición ocupacional de </a:t>
            </a:r>
            <a:r>
              <a:rPr lang="es-AR" sz="2800" b="1" i="1" dirty="0" smtClean="0">
                <a:latin typeface="Times New Roman" panose="02020603050405020304" pitchFamily="18" charset="0"/>
                <a:ea typeface="Calibri" panose="020F0502020204030204" pitchFamily="34" charset="0"/>
              </a:rPr>
              <a:t>sus potenciales </a:t>
            </a:r>
            <a:r>
              <a:rPr lang="es-AR" sz="2800" b="1" i="1" dirty="0" smtClean="0">
                <a:effectLst/>
                <a:latin typeface="Times New Roman" panose="02020603050405020304" pitchFamily="18" charset="0"/>
                <a:ea typeface="Calibri" panose="020F0502020204030204" pitchFamily="34" charset="0"/>
              </a:rPr>
              <a:t>beneficiarios</a:t>
            </a:r>
            <a:r>
              <a:rPr lang="es-AR" sz="2800" i="1" dirty="0" smtClean="0">
                <a:effectLst/>
                <a:latin typeface="Times New Roman" panose="02020603050405020304" pitchFamily="18" charset="0"/>
                <a:ea typeface="Calibri" panose="020F0502020204030204" pitchFamily="34" charset="0"/>
              </a:rPr>
              <a:t> </a:t>
            </a:r>
          </a:p>
          <a:p>
            <a:pPr algn="ctr">
              <a:lnSpc>
                <a:spcPct val="107000"/>
              </a:lnSpc>
              <a:spcAft>
                <a:spcPts val="800"/>
              </a:spcAft>
            </a:pPr>
            <a:r>
              <a:rPr lang="es-AR" sz="2800" dirty="0" smtClean="0">
                <a:effectLst/>
                <a:latin typeface="Times New Roman" panose="02020603050405020304" pitchFamily="18" charset="0"/>
                <a:ea typeface="Calibri" panose="020F0502020204030204" pitchFamily="34" charset="0"/>
              </a:rPr>
              <a:t>(un sistema con tendencias efectivas </a:t>
            </a:r>
            <a:r>
              <a:rPr lang="es-AR" sz="2800" b="1" dirty="0" smtClean="0">
                <a:effectLst/>
                <a:latin typeface="Times New Roman" panose="02020603050405020304" pitchFamily="18" charset="0"/>
                <a:ea typeface="Calibri" panose="020F0502020204030204" pitchFamily="34" charset="0"/>
              </a:rPr>
              <a:t>y ya no declamatorias </a:t>
            </a:r>
            <a:r>
              <a:rPr lang="es-AR" sz="2800" dirty="0" smtClean="0">
                <a:effectLst/>
                <a:latin typeface="Times New Roman" panose="02020603050405020304" pitchFamily="18" charset="0"/>
                <a:ea typeface="Calibri" panose="020F0502020204030204" pitchFamily="34" charset="0"/>
              </a:rPr>
              <a:t> de universalidad</a:t>
            </a:r>
            <a:r>
              <a:rPr lang="es-AR" sz="2800" dirty="0" smtClean="0">
                <a:effectLst/>
                <a:latin typeface="Times New Roman" panose="02020603050405020304" pitchFamily="18" charset="0"/>
                <a:ea typeface="Calibri" panose="020F0502020204030204" pitchFamily="34" charset="0"/>
              </a:rPr>
              <a:t>),que </a:t>
            </a:r>
            <a:r>
              <a:rPr lang="es-AR" sz="2800" i="1" dirty="0" smtClean="0">
                <a:effectLst/>
                <a:latin typeface="Times New Roman" panose="02020603050405020304" pitchFamily="18" charset="0"/>
                <a:ea typeface="Calibri" panose="020F0502020204030204" pitchFamily="34" charset="0"/>
              </a:rPr>
              <a:t> </a:t>
            </a:r>
            <a:r>
              <a:rPr lang="es-AR" sz="2800" i="1" dirty="0" smtClean="0">
                <a:effectLst/>
                <a:latin typeface="Times New Roman" panose="02020603050405020304" pitchFamily="18" charset="0"/>
                <a:ea typeface="Calibri" panose="020F0502020204030204" pitchFamily="34" charset="0"/>
              </a:rPr>
              <a:t>no pueden descansar en  aportes y contribuciones sino en recursos públicos. </a:t>
            </a:r>
          </a:p>
        </p:txBody>
      </p:sp>
    </p:spTree>
    <p:extLst>
      <p:ext uri="{BB962C8B-B14F-4D97-AF65-F5344CB8AC3E}">
        <p14:creationId xmlns:p14="http://schemas.microsoft.com/office/powerpoint/2010/main" val="1067736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AR" dirty="0"/>
          </a:p>
        </p:txBody>
      </p:sp>
      <p:sp>
        <p:nvSpPr>
          <p:cNvPr id="3" name="Marcador de contenido 2"/>
          <p:cNvSpPr>
            <a:spLocks noGrp="1"/>
          </p:cNvSpPr>
          <p:nvPr>
            <p:ph idx="1"/>
          </p:nvPr>
        </p:nvSpPr>
        <p:spPr>
          <a:xfrm>
            <a:off x="0" y="631766"/>
            <a:ext cx="12192000" cy="6226233"/>
          </a:xfrm>
        </p:spPr>
        <p:txBody>
          <a:bodyPr/>
          <a:lstStyle/>
          <a:p>
            <a:pPr marL="0" indent="0" algn="ctr">
              <a:buNone/>
            </a:pPr>
            <a:endParaRPr lang="es-AR" sz="3600" dirty="0" smtClean="0"/>
          </a:p>
          <a:p>
            <a:pPr marL="0" indent="0" algn="ctr">
              <a:buNone/>
            </a:pPr>
            <a:r>
              <a:rPr lang="es-AR" sz="3600" dirty="0" smtClean="0"/>
              <a:t>Del </a:t>
            </a:r>
            <a:r>
              <a:rPr lang="es-AR" sz="3600" dirty="0"/>
              <a:t>mismo modo en que la aparición de estatutos </a:t>
            </a:r>
            <a:r>
              <a:rPr lang="es-AR" sz="3600" dirty="0" smtClean="0"/>
              <a:t>de trabajadores no necesariamente  </a:t>
            </a:r>
            <a:r>
              <a:rPr lang="es-AR" sz="3600" dirty="0"/>
              <a:t>dependientes </a:t>
            </a:r>
            <a:r>
              <a:rPr lang="es-AR" sz="3600" i="1" dirty="0"/>
              <a:t>no significa que ya no </a:t>
            </a:r>
            <a:r>
              <a:rPr lang="es-AR" sz="3600" i="1" dirty="0" smtClean="0"/>
              <a:t>esté </a:t>
            </a:r>
            <a:r>
              <a:rPr lang="es-AR" sz="3600" i="1" dirty="0"/>
              <a:t>la dependencia,</a:t>
            </a:r>
            <a:r>
              <a:rPr lang="es-AR" sz="3600" dirty="0"/>
              <a:t>   la tendencia a la desvinculación de los sistemas de seguridad social </a:t>
            </a:r>
            <a:r>
              <a:rPr lang="es-AR" sz="3600" dirty="0" smtClean="0"/>
              <a:t>respecto de la </a:t>
            </a:r>
            <a:r>
              <a:rPr lang="es-AR" sz="3600" dirty="0"/>
              <a:t>situación ocupacional </a:t>
            </a:r>
            <a:r>
              <a:rPr lang="es-AR" sz="3600" dirty="0" smtClean="0"/>
              <a:t>del beneficiario,  </a:t>
            </a:r>
            <a:r>
              <a:rPr lang="es-AR" sz="3600" i="1" dirty="0" smtClean="0"/>
              <a:t>no </a:t>
            </a:r>
            <a:r>
              <a:rPr lang="es-AR" sz="3600" i="1" dirty="0"/>
              <a:t>significa la desaparición de los sistemas </a:t>
            </a:r>
            <a:r>
              <a:rPr lang="es-AR" sz="3600" i="1" dirty="0" smtClean="0"/>
              <a:t>contributivos </a:t>
            </a:r>
            <a:r>
              <a:rPr lang="es-AR" sz="3600" dirty="0" smtClean="0"/>
              <a:t>que son, por el contrario,  </a:t>
            </a:r>
            <a:r>
              <a:rPr lang="es-AR" sz="3600" dirty="0"/>
              <a:t>derivación de la situación </a:t>
            </a:r>
            <a:r>
              <a:rPr lang="es-AR" sz="3600" dirty="0" smtClean="0"/>
              <a:t>ocupacional de aquél. </a:t>
            </a:r>
            <a:endParaRPr lang="es-AR" sz="3600" dirty="0"/>
          </a:p>
          <a:p>
            <a:pPr marL="0" indent="0">
              <a:buNone/>
            </a:pPr>
            <a:endParaRPr lang="es-AR" dirty="0" smtClean="0"/>
          </a:p>
          <a:p>
            <a:pPr marL="0" indent="0" algn="ctr">
              <a:buNone/>
            </a:pPr>
            <a:r>
              <a:rPr lang="es-AR" sz="3600" dirty="0" smtClean="0"/>
              <a:t>Y los sistemas contributivos tienen aún un rol importante que cumplir </a:t>
            </a:r>
            <a:endParaRPr lang="es-AR" sz="3600" dirty="0"/>
          </a:p>
        </p:txBody>
      </p:sp>
    </p:spTree>
    <p:extLst>
      <p:ext uri="{BB962C8B-B14F-4D97-AF65-F5344CB8AC3E}">
        <p14:creationId xmlns:p14="http://schemas.microsoft.com/office/powerpoint/2010/main" val="362283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es-AR" dirty="0"/>
          </a:p>
        </p:txBody>
      </p:sp>
      <p:sp>
        <p:nvSpPr>
          <p:cNvPr id="3" name="Marcador de contenido 2"/>
          <p:cNvSpPr>
            <a:spLocks noGrp="1"/>
          </p:cNvSpPr>
          <p:nvPr>
            <p:ph idx="1"/>
          </p:nvPr>
        </p:nvSpPr>
        <p:spPr>
          <a:xfrm>
            <a:off x="838200" y="681644"/>
            <a:ext cx="10515600" cy="6176356"/>
          </a:xfrm>
        </p:spPr>
        <p:txBody>
          <a:bodyPr>
            <a:normAutofit lnSpcReduction="10000"/>
          </a:bodyPr>
          <a:lstStyle/>
          <a:p>
            <a:pPr marL="0" indent="0" algn="ctr">
              <a:lnSpc>
                <a:spcPct val="107000"/>
              </a:lnSpc>
              <a:spcAft>
                <a:spcPts val="800"/>
              </a:spcAft>
              <a:buNone/>
            </a:pPr>
            <a:r>
              <a:rPr lang="es-AR" dirty="0" smtClean="0">
                <a:latin typeface="Times New Roman" panose="02020603050405020304" pitchFamily="18" charset="0"/>
                <a:ea typeface="Calibri" panose="020F0502020204030204" pitchFamily="34" charset="0"/>
              </a:rPr>
              <a:t>Yo  </a:t>
            </a:r>
            <a:r>
              <a:rPr lang="es-AR" dirty="0">
                <a:latin typeface="Times New Roman" panose="02020603050405020304" pitchFamily="18" charset="0"/>
                <a:ea typeface="Calibri" panose="020F0502020204030204" pitchFamily="34" charset="0"/>
              </a:rPr>
              <a:t>había pensado  </a:t>
            </a:r>
            <a:r>
              <a:rPr lang="es-AR" dirty="0" smtClean="0">
                <a:latin typeface="Times New Roman" panose="02020603050405020304" pitchFamily="18" charset="0"/>
                <a:ea typeface="Calibri" panose="020F0502020204030204" pitchFamily="34" charset="0"/>
              </a:rPr>
              <a:t>que esas tendencias   implicaban </a:t>
            </a:r>
            <a:r>
              <a:rPr lang="es-AR" dirty="0">
                <a:latin typeface="Times New Roman" panose="02020603050405020304" pitchFamily="18" charset="0"/>
                <a:ea typeface="Calibri" panose="020F0502020204030204" pitchFamily="34" charset="0"/>
              </a:rPr>
              <a:t>una reconfiguración divergente </a:t>
            </a:r>
          </a:p>
          <a:p>
            <a:pPr marL="0" indent="0" algn="ctr">
              <a:lnSpc>
                <a:spcPct val="107000"/>
              </a:lnSpc>
              <a:spcAft>
                <a:spcPts val="800"/>
              </a:spcAft>
              <a:buNone/>
            </a:pPr>
            <a:r>
              <a:rPr lang="es-AR" dirty="0">
                <a:latin typeface="Times New Roman" panose="02020603050405020304" pitchFamily="18" charset="0"/>
                <a:ea typeface="Calibri" panose="020F0502020204030204" pitchFamily="34" charset="0"/>
              </a:rPr>
              <a:t>o, digámoslo, </a:t>
            </a:r>
            <a:endParaRPr lang="es-AR" dirty="0" smtClean="0">
              <a:latin typeface="Times New Roman" panose="02020603050405020304" pitchFamily="18" charset="0"/>
              <a:ea typeface="Calibri" panose="020F0502020204030204" pitchFamily="34" charset="0"/>
            </a:endParaRPr>
          </a:p>
          <a:p>
            <a:pPr marL="0" indent="0" algn="ctr">
              <a:lnSpc>
                <a:spcPct val="107000"/>
              </a:lnSpc>
              <a:spcAft>
                <a:spcPts val="800"/>
              </a:spcAft>
              <a:buNone/>
            </a:pPr>
            <a:r>
              <a:rPr lang="es-AR" sz="3200" b="1" dirty="0" smtClean="0">
                <a:latin typeface="Times New Roman" panose="02020603050405020304" pitchFamily="18" charset="0"/>
                <a:ea typeface="Calibri" panose="020F0502020204030204" pitchFamily="34" charset="0"/>
              </a:rPr>
              <a:t>contradictoria</a:t>
            </a:r>
            <a:r>
              <a:rPr lang="es-AR" b="1" dirty="0" smtClean="0">
                <a:latin typeface="Times New Roman" panose="02020603050405020304" pitchFamily="18" charset="0"/>
                <a:ea typeface="Calibri" panose="020F0502020204030204" pitchFamily="34" charset="0"/>
              </a:rPr>
              <a:t> :</a:t>
            </a:r>
          </a:p>
          <a:p>
            <a:pPr marL="0" indent="0" algn="ctr">
              <a:lnSpc>
                <a:spcPct val="107000"/>
              </a:lnSpc>
              <a:spcAft>
                <a:spcPts val="800"/>
              </a:spcAft>
              <a:buNone/>
            </a:pPr>
            <a:r>
              <a:rPr lang="es-AR" dirty="0">
                <a:latin typeface="Times New Roman" panose="02020603050405020304" pitchFamily="18" charset="0"/>
                <a:ea typeface="Calibri" panose="020F0502020204030204" pitchFamily="34" charset="0"/>
              </a:rPr>
              <a:t>P</a:t>
            </a:r>
            <a:r>
              <a:rPr lang="es-AR" dirty="0" smtClean="0">
                <a:latin typeface="Times New Roman" panose="02020603050405020304" pitchFamily="18" charset="0"/>
                <a:ea typeface="Calibri" panose="020F0502020204030204" pitchFamily="34" charset="0"/>
              </a:rPr>
              <a:t>or un lado, segmentación de la  tutela laboral, por el otro, universalización de la  protección social.</a:t>
            </a:r>
          </a:p>
          <a:p>
            <a:pPr marL="0" indent="0" algn="ctr">
              <a:lnSpc>
                <a:spcPct val="107000"/>
              </a:lnSpc>
              <a:spcAft>
                <a:spcPts val="800"/>
              </a:spcAft>
              <a:buNone/>
            </a:pPr>
            <a:r>
              <a:rPr lang="es-AR" dirty="0" smtClean="0">
                <a:latin typeface="Times New Roman" panose="02020603050405020304" pitchFamily="18" charset="0"/>
                <a:ea typeface="Calibri" panose="020F0502020204030204" pitchFamily="34" charset="0"/>
              </a:rPr>
              <a:t>En otras palabras,  en materia de protección del trabajo, </a:t>
            </a:r>
            <a:r>
              <a:rPr lang="es-AR" b="1" dirty="0" smtClean="0">
                <a:latin typeface="Times New Roman" panose="02020603050405020304" pitchFamily="18" charset="0"/>
                <a:ea typeface="Calibri" panose="020F0502020204030204" pitchFamily="34" charset="0"/>
              </a:rPr>
              <a:t>de la unicidad a la pluralidad regulatoria;</a:t>
            </a:r>
            <a:r>
              <a:rPr lang="es-AR" dirty="0" smtClean="0">
                <a:latin typeface="Times New Roman" panose="02020603050405020304" pitchFamily="18" charset="0"/>
                <a:ea typeface="Calibri" panose="020F0502020204030204" pitchFamily="34" charset="0"/>
              </a:rPr>
              <a:t> </a:t>
            </a:r>
          </a:p>
          <a:p>
            <a:pPr marL="0" indent="0" algn="ctr">
              <a:lnSpc>
                <a:spcPct val="107000"/>
              </a:lnSpc>
              <a:spcAft>
                <a:spcPts val="800"/>
              </a:spcAft>
              <a:buNone/>
            </a:pPr>
            <a:r>
              <a:rPr lang="es-AR" dirty="0" smtClean="0">
                <a:latin typeface="Times New Roman" panose="02020603050405020304" pitchFamily="18" charset="0"/>
                <a:ea typeface="Calibri" panose="020F0502020204030204" pitchFamily="34" charset="0"/>
              </a:rPr>
              <a:t>En materia de protección social</a:t>
            </a:r>
            <a:r>
              <a:rPr lang="es-AR" b="1" dirty="0" smtClean="0">
                <a:latin typeface="Times New Roman" panose="02020603050405020304" pitchFamily="18" charset="0"/>
                <a:ea typeface="Calibri" panose="020F0502020204030204" pitchFamily="34" charset="0"/>
              </a:rPr>
              <a:t>, de la peculiaridad (y consiguiente pluralidad de los sistemas contributivos ) a la universalización (y consiguiente unidad) de la protección social</a:t>
            </a:r>
            <a:endParaRPr lang="es-AR" dirty="0" smtClean="0">
              <a:latin typeface="Times New Roman" panose="02020603050405020304" pitchFamily="18" charset="0"/>
              <a:ea typeface="Calibri" panose="020F0502020204030204" pitchFamily="34" charset="0"/>
            </a:endParaRPr>
          </a:p>
          <a:p>
            <a:endParaRPr lang="es-AR" dirty="0"/>
          </a:p>
        </p:txBody>
      </p:sp>
    </p:spTree>
    <p:extLst>
      <p:ext uri="{BB962C8B-B14F-4D97-AF65-F5344CB8AC3E}">
        <p14:creationId xmlns:p14="http://schemas.microsoft.com/office/powerpoint/2010/main" val="1416642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0511"/>
          </a:xfrm>
        </p:spPr>
        <p:txBody>
          <a:bodyPr>
            <a:normAutofit fontScale="90000"/>
          </a:bodyPr>
          <a:lstStyle/>
          <a:p>
            <a:endParaRPr lang="es-AR" dirty="0"/>
          </a:p>
        </p:txBody>
      </p:sp>
      <p:sp>
        <p:nvSpPr>
          <p:cNvPr id="3" name="Marcador de contenido 2"/>
          <p:cNvSpPr>
            <a:spLocks noGrp="1"/>
          </p:cNvSpPr>
          <p:nvPr>
            <p:ph idx="1"/>
          </p:nvPr>
        </p:nvSpPr>
        <p:spPr>
          <a:xfrm>
            <a:off x="838200" y="548640"/>
            <a:ext cx="10515600" cy="6309360"/>
          </a:xfrm>
        </p:spPr>
        <p:txBody>
          <a:bodyPr>
            <a:normAutofit/>
          </a:bodyPr>
          <a:lstStyle/>
          <a:p>
            <a:pPr marL="0" indent="0" algn="ctr">
              <a:lnSpc>
                <a:spcPct val="107000"/>
              </a:lnSpc>
              <a:spcAft>
                <a:spcPts val="800"/>
              </a:spcAft>
              <a:buNone/>
            </a:pPr>
            <a:r>
              <a:rPr lang="es-AR" sz="3600" dirty="0">
                <a:latin typeface="Times New Roman" panose="02020603050405020304" pitchFamily="18" charset="0"/>
                <a:ea typeface="Calibri" panose="020F0502020204030204" pitchFamily="34" charset="0"/>
              </a:rPr>
              <a:t>Sin embargo, me parece ahora que </a:t>
            </a:r>
          </a:p>
          <a:p>
            <a:pPr marL="0" indent="0" algn="ctr">
              <a:lnSpc>
                <a:spcPct val="107000"/>
              </a:lnSpc>
              <a:spcAft>
                <a:spcPts val="800"/>
              </a:spcAft>
              <a:buNone/>
            </a:pPr>
            <a:r>
              <a:rPr lang="es-AR" sz="3600" b="1" dirty="0">
                <a:latin typeface="Times New Roman" panose="02020603050405020304" pitchFamily="18" charset="0"/>
                <a:ea typeface="Calibri" panose="020F0502020204030204" pitchFamily="34" charset="0"/>
              </a:rPr>
              <a:t>la universalidad de la protección social a que me refería antes constituye la primera y más fuerte señal </a:t>
            </a:r>
          </a:p>
          <a:p>
            <a:pPr marL="0" indent="0" algn="ctr">
              <a:lnSpc>
                <a:spcPct val="107000"/>
              </a:lnSpc>
              <a:spcAft>
                <a:spcPts val="800"/>
              </a:spcAft>
              <a:buNone/>
            </a:pPr>
            <a:r>
              <a:rPr lang="es-AR" sz="3600" b="1" i="1" dirty="0">
                <a:latin typeface="Times New Roman" panose="02020603050405020304" pitchFamily="18" charset="0"/>
                <a:ea typeface="Calibri" panose="020F0502020204030204" pitchFamily="34" charset="0"/>
              </a:rPr>
              <a:t>de unidad  del régimen de protección</a:t>
            </a:r>
            <a:r>
              <a:rPr lang="es-AR" sz="3600" i="1" dirty="0">
                <a:latin typeface="Times New Roman" panose="02020603050405020304" pitchFamily="18" charset="0"/>
                <a:ea typeface="Calibri" panose="020F0502020204030204" pitchFamily="34" charset="0"/>
              </a:rPr>
              <a:t> </a:t>
            </a:r>
          </a:p>
          <a:p>
            <a:pPr marL="0" indent="0" algn="ctr">
              <a:lnSpc>
                <a:spcPct val="107000"/>
              </a:lnSpc>
              <a:spcAft>
                <a:spcPts val="800"/>
              </a:spcAft>
              <a:buNone/>
            </a:pPr>
            <a:r>
              <a:rPr lang="es-AR" sz="3600" dirty="0">
                <a:latin typeface="Times New Roman" panose="02020603050405020304" pitchFamily="18" charset="0"/>
                <a:ea typeface="Calibri" panose="020F0502020204030204" pitchFamily="34" charset="0"/>
              </a:rPr>
              <a:t>que en ese marco debe albergar </a:t>
            </a:r>
            <a:r>
              <a:rPr lang="es-AR" sz="3600" i="1" dirty="0">
                <a:latin typeface="Times New Roman" panose="02020603050405020304" pitchFamily="18" charset="0"/>
                <a:ea typeface="Calibri" panose="020F0502020204030204" pitchFamily="34" charset="0"/>
              </a:rPr>
              <a:t>incluso </a:t>
            </a:r>
            <a:r>
              <a:rPr lang="es-AR" sz="3600" dirty="0">
                <a:latin typeface="Times New Roman" panose="02020603050405020304" pitchFamily="18" charset="0"/>
                <a:ea typeface="Calibri" panose="020F0502020204030204" pitchFamily="34" charset="0"/>
              </a:rPr>
              <a:t> a los auto-empleados.</a:t>
            </a:r>
          </a:p>
          <a:p>
            <a:endParaRPr lang="es-AR" sz="3600" dirty="0"/>
          </a:p>
        </p:txBody>
      </p:sp>
    </p:spTree>
    <p:extLst>
      <p:ext uri="{BB962C8B-B14F-4D97-AF65-F5344CB8AC3E}">
        <p14:creationId xmlns:p14="http://schemas.microsoft.com/office/powerpoint/2010/main" val="2609456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1500" y="272628"/>
            <a:ext cx="11106150" cy="6000489"/>
          </a:xfrm>
          <a:prstGeom prst="rect">
            <a:avLst/>
          </a:prstGeom>
        </p:spPr>
        <p:txBody>
          <a:bodyPr wrap="square">
            <a:spAutoFit/>
          </a:bodyPr>
          <a:lstStyle/>
          <a:p>
            <a:pPr algn="ctr">
              <a:lnSpc>
                <a:spcPct val="103000"/>
              </a:lnSpc>
              <a:spcAft>
                <a:spcPts val="1950"/>
              </a:spcAft>
            </a:pPr>
            <a:r>
              <a:rPr lang="es-AR" sz="2800" dirty="0" smtClean="0">
                <a:latin typeface="Times New Roman" panose="02020603050405020304" pitchFamily="18" charset="0"/>
                <a:ea typeface="Calibri" panose="020F0502020204030204" pitchFamily="34" charset="0"/>
              </a:rPr>
              <a:t>Todo lo anterior parece estar sucediendo,</a:t>
            </a:r>
          </a:p>
          <a:p>
            <a:pPr algn="ctr">
              <a:lnSpc>
                <a:spcPct val="103000"/>
              </a:lnSpc>
              <a:spcAft>
                <a:spcPts val="1950"/>
              </a:spcAft>
            </a:pPr>
            <a:r>
              <a:rPr lang="es-AR" sz="2800" b="1" dirty="0">
                <a:latin typeface="Times New Roman" panose="02020603050405020304" pitchFamily="18" charset="0"/>
                <a:ea typeface="Calibri" panose="020F0502020204030204" pitchFamily="34" charset="0"/>
              </a:rPr>
              <a:t>p</a:t>
            </a:r>
            <a:r>
              <a:rPr lang="es-AR" sz="2800" b="1" dirty="0" smtClean="0">
                <a:latin typeface="Times New Roman" panose="02020603050405020304" pitchFamily="18" charset="0"/>
                <a:ea typeface="Calibri" panose="020F0502020204030204" pitchFamily="34" charset="0"/>
              </a:rPr>
              <a:t>ero hay un segundo mecanismo unificador en curso, </a:t>
            </a:r>
            <a:r>
              <a:rPr lang="es-AR" sz="2800" b="1" dirty="0" smtClean="0">
                <a:latin typeface="Times New Roman" panose="02020603050405020304" pitchFamily="18" charset="0"/>
                <a:ea typeface="Calibri" panose="020F0502020204030204" pitchFamily="34" charset="0"/>
              </a:rPr>
              <a:t>menos extendido en la experiencia comparada y lejos </a:t>
            </a:r>
            <a:r>
              <a:rPr lang="es-AR" sz="2800" b="1" dirty="0" smtClean="0">
                <a:latin typeface="Times New Roman" panose="02020603050405020304" pitchFamily="18" charset="0"/>
                <a:ea typeface="Calibri" panose="020F0502020204030204" pitchFamily="34" charset="0"/>
              </a:rPr>
              <a:t> aún </a:t>
            </a:r>
            <a:r>
              <a:rPr lang="es-AR" sz="2800" b="1" dirty="0" smtClean="0">
                <a:latin typeface="Times New Roman" panose="02020603050405020304" pitchFamily="18" charset="0"/>
                <a:ea typeface="Calibri" panose="020F0502020204030204" pitchFamily="34" charset="0"/>
              </a:rPr>
              <a:t>de nuestros derechos: </a:t>
            </a:r>
            <a:endParaRPr lang="es-AR" sz="2800" dirty="0" smtClean="0">
              <a:effectLst/>
              <a:latin typeface="Times New Roman" panose="02020603050405020304" pitchFamily="18" charset="0"/>
              <a:ea typeface="Calibri" panose="020F0502020204030204" pitchFamily="34" charset="0"/>
            </a:endParaRPr>
          </a:p>
          <a:p>
            <a:pPr algn="ctr">
              <a:lnSpc>
                <a:spcPct val="103000"/>
              </a:lnSpc>
              <a:spcAft>
                <a:spcPts val="1950"/>
              </a:spcAft>
            </a:pPr>
            <a:r>
              <a:rPr lang="es-AR" sz="2800" dirty="0">
                <a:latin typeface="Times New Roman" panose="02020603050405020304" pitchFamily="18" charset="0"/>
                <a:ea typeface="Calibri" panose="020F0502020204030204" pitchFamily="34" charset="0"/>
              </a:rPr>
              <a:t>a</a:t>
            </a:r>
            <a:r>
              <a:rPr lang="es-AR" sz="2800" dirty="0" smtClean="0">
                <a:latin typeface="Times New Roman" panose="02020603050405020304" pitchFamily="18" charset="0"/>
                <a:ea typeface="Calibri" panose="020F0502020204030204" pitchFamily="34" charset="0"/>
              </a:rPr>
              <a:t>demás de la variedad de los estatutos y la creciente diversidad y discontinuidad de carreras profesionales</a:t>
            </a:r>
            <a:endParaRPr lang="es-AR" sz="2800" dirty="0" smtClean="0">
              <a:effectLst/>
              <a:latin typeface="Times New Roman" panose="02020603050405020304" pitchFamily="18" charset="0"/>
              <a:ea typeface="Calibri" panose="020F0502020204030204" pitchFamily="34" charset="0"/>
            </a:endParaRPr>
          </a:p>
          <a:p>
            <a:pPr algn="ctr">
              <a:lnSpc>
                <a:spcPct val="103000"/>
              </a:lnSpc>
              <a:spcAft>
                <a:spcPts val="1950"/>
              </a:spcAft>
            </a:pPr>
            <a:r>
              <a:rPr lang="es-AR" sz="2800" i="1" dirty="0" smtClean="0">
                <a:latin typeface="Times New Roman" panose="02020603050405020304" pitchFamily="18" charset="0"/>
                <a:ea typeface="Calibri" panose="020F0502020204030204" pitchFamily="34" charset="0"/>
              </a:rPr>
              <a:t> se generalizan los tránsitos cada vez más diversos entre condiciones también distintas:  dependencia, autonomía, </a:t>
            </a:r>
            <a:r>
              <a:rPr lang="es-AR" sz="2800" i="1" dirty="0" err="1" smtClean="0">
                <a:latin typeface="Times New Roman" panose="02020603050405020304" pitchFamily="18" charset="0"/>
                <a:ea typeface="Calibri" panose="020F0502020204030204" pitchFamily="34" charset="0"/>
              </a:rPr>
              <a:t>semi</a:t>
            </a:r>
            <a:r>
              <a:rPr lang="es-AR" sz="2800" i="1" dirty="0" smtClean="0">
                <a:latin typeface="Times New Roman" panose="02020603050405020304" pitchFamily="18" charset="0"/>
                <a:ea typeface="Calibri" panose="020F0502020204030204" pitchFamily="34" charset="0"/>
              </a:rPr>
              <a:t>-autonomía, informalidad, desempleo, cumplimiento de obligaciones familiares, cívicas y formativas,  y diversos supuestos de atipicidad.  </a:t>
            </a:r>
          </a:p>
          <a:p>
            <a:pPr algn="ctr">
              <a:lnSpc>
                <a:spcPct val="103000"/>
              </a:lnSpc>
              <a:spcAft>
                <a:spcPts val="1950"/>
              </a:spcAft>
            </a:pPr>
            <a:r>
              <a:rPr lang="es-AR" sz="2800" dirty="0" smtClean="0">
                <a:latin typeface="Times New Roman" panose="02020603050405020304" pitchFamily="18" charset="0"/>
                <a:ea typeface="Calibri" panose="020F0502020204030204" pitchFamily="34" charset="0"/>
              </a:rPr>
              <a:t>Por añadidura, ello sucede también entre los diversos regímenes de  un sistema que parece diversificarse y pluralizarse</a:t>
            </a:r>
            <a:endParaRPr lang="es-AR"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87703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81149" y="1565569"/>
            <a:ext cx="10507288" cy="4538935"/>
          </a:xfrm>
          <a:prstGeom prst="rect">
            <a:avLst/>
          </a:prstGeom>
        </p:spPr>
        <p:txBody>
          <a:bodyPr wrap="square">
            <a:spAutoFit/>
          </a:bodyPr>
          <a:lstStyle/>
          <a:p>
            <a:pPr algn="ctr">
              <a:lnSpc>
                <a:spcPct val="103000"/>
              </a:lnSpc>
              <a:spcAft>
                <a:spcPts val="1950"/>
              </a:spcAft>
            </a:pPr>
            <a:r>
              <a:rPr lang="es-AR" sz="3600" dirty="0" smtClean="0">
                <a:latin typeface="Times New Roman" panose="02020603050405020304" pitchFamily="18" charset="0"/>
                <a:ea typeface="Calibri" panose="020F0502020204030204" pitchFamily="34" charset="0"/>
              </a:rPr>
              <a:t>Si la pluralización reglamentaria  y la universalidad de la protección social apunta a  </a:t>
            </a:r>
            <a:r>
              <a:rPr lang="es-AR" sz="3200" b="1" i="1" dirty="0" smtClean="0">
                <a:latin typeface="Times New Roman" panose="02020603050405020304" pitchFamily="18" charset="0"/>
                <a:ea typeface="Calibri" panose="020F0502020204030204" pitchFamily="34" charset="0"/>
              </a:rPr>
              <a:t>cómo proteger a todos</a:t>
            </a:r>
            <a:r>
              <a:rPr lang="es-AR" sz="3200" b="1" dirty="0" smtClean="0">
                <a:latin typeface="Times New Roman" panose="02020603050405020304" pitchFamily="18" charset="0"/>
                <a:ea typeface="Calibri" panose="020F0502020204030204" pitchFamily="34" charset="0"/>
              </a:rPr>
              <a:t>  </a:t>
            </a:r>
            <a:r>
              <a:rPr lang="es-AR" sz="3200" dirty="0">
                <a:latin typeface="Times New Roman" panose="02020603050405020304" pitchFamily="18" charset="0"/>
                <a:ea typeface="Calibri" panose="020F0502020204030204" pitchFamily="34" charset="0"/>
              </a:rPr>
              <a:t> </a:t>
            </a:r>
            <a:r>
              <a:rPr lang="es-AR" sz="3200" dirty="0" smtClean="0">
                <a:latin typeface="Times New Roman" panose="02020603050405020304" pitchFamily="18" charset="0"/>
                <a:ea typeface="Calibri" panose="020F0502020204030204" pitchFamily="34" charset="0"/>
              </a:rPr>
              <a:t>(a cómo dar alcances extensos al </a:t>
            </a:r>
            <a:r>
              <a:rPr lang="es-AR" sz="3200" dirty="0">
                <a:latin typeface="Times New Roman" panose="02020603050405020304" pitchFamily="18" charset="0"/>
                <a:ea typeface="Calibri" panose="020F0502020204030204" pitchFamily="34" charset="0"/>
              </a:rPr>
              <a:t>régimen </a:t>
            </a:r>
            <a:r>
              <a:rPr lang="es-AR" sz="3200" dirty="0" smtClean="0">
                <a:effectLst/>
                <a:latin typeface="Times New Roman" panose="02020603050405020304" pitchFamily="18" charset="0"/>
                <a:ea typeface="Calibri" panose="020F0502020204030204" pitchFamily="34" charset="0"/>
              </a:rPr>
              <a:t>en una dimensión </a:t>
            </a:r>
            <a:r>
              <a:rPr lang="es-AR" sz="3200" i="1" dirty="0" smtClean="0">
                <a:effectLst/>
                <a:latin typeface="Times New Roman" panose="02020603050405020304" pitchFamily="18" charset="0"/>
                <a:ea typeface="Calibri" panose="020F0502020204030204" pitchFamily="34" charset="0"/>
              </a:rPr>
              <a:t>sincrónica</a:t>
            </a:r>
            <a:r>
              <a:rPr lang="es-AR" sz="3200" dirty="0" smtClean="0">
                <a:effectLst/>
                <a:latin typeface="Times New Roman" panose="02020603050405020304" pitchFamily="18" charset="0"/>
                <a:ea typeface="Calibri" panose="020F0502020204030204" pitchFamily="34" charset="0"/>
              </a:rPr>
              <a:t>)</a:t>
            </a:r>
          </a:p>
          <a:p>
            <a:pPr algn="ctr">
              <a:lnSpc>
                <a:spcPct val="103000"/>
              </a:lnSpc>
              <a:spcAft>
                <a:spcPts val="1950"/>
              </a:spcAft>
            </a:pPr>
            <a:r>
              <a:rPr lang="es-AR" sz="3200" i="1" dirty="0">
                <a:latin typeface="Times New Roman" panose="02020603050405020304" pitchFamily="18" charset="0"/>
                <a:ea typeface="Calibri" panose="020F0502020204030204" pitchFamily="34" charset="0"/>
              </a:rPr>
              <a:t>En una </a:t>
            </a:r>
            <a:r>
              <a:rPr lang="es-AR" sz="3200" i="1" dirty="0" smtClean="0">
                <a:latin typeface="Times New Roman" panose="02020603050405020304" pitchFamily="18" charset="0"/>
                <a:ea typeface="Calibri" panose="020F0502020204030204" pitchFamily="34" charset="0"/>
              </a:rPr>
              <a:t>dimensión </a:t>
            </a:r>
            <a:r>
              <a:rPr lang="es-AR" sz="3200" i="1" dirty="0">
                <a:latin typeface="Times New Roman" panose="02020603050405020304" pitchFamily="18" charset="0"/>
                <a:ea typeface="Calibri" panose="020F0502020204030204" pitchFamily="34" charset="0"/>
              </a:rPr>
              <a:t>diacrónica se plantea </a:t>
            </a:r>
            <a:endParaRPr lang="es-AR" sz="3200" dirty="0" smtClean="0">
              <a:effectLst/>
              <a:latin typeface="Times New Roman" panose="02020603050405020304" pitchFamily="18" charset="0"/>
              <a:ea typeface="Calibri" panose="020F0502020204030204" pitchFamily="34" charset="0"/>
            </a:endParaRPr>
          </a:p>
          <a:p>
            <a:pPr algn="ctr">
              <a:lnSpc>
                <a:spcPct val="103000"/>
              </a:lnSpc>
              <a:spcAft>
                <a:spcPts val="1950"/>
              </a:spcAft>
            </a:pPr>
            <a:r>
              <a:rPr lang="es-AR" sz="3200" b="1" i="1" dirty="0">
                <a:latin typeface="Times New Roman" panose="02020603050405020304" pitchFamily="18" charset="0"/>
                <a:ea typeface="Calibri" panose="020F0502020204030204" pitchFamily="34" charset="0"/>
              </a:rPr>
              <a:t>c</a:t>
            </a:r>
            <a:r>
              <a:rPr lang="es-AR" sz="3200" b="1" i="1" dirty="0" smtClean="0">
                <a:latin typeface="Times New Roman" panose="02020603050405020304" pitchFamily="18" charset="0"/>
                <a:ea typeface="Calibri" panose="020F0502020204030204" pitchFamily="34" charset="0"/>
              </a:rPr>
              <a:t>ómo proteger a cada uno todo el tiempo</a:t>
            </a:r>
            <a:r>
              <a:rPr lang="es-AR" sz="3200" b="1" dirty="0" smtClean="0">
                <a:latin typeface="Times New Roman" panose="02020603050405020304" pitchFamily="18" charset="0"/>
                <a:ea typeface="Calibri" panose="020F0502020204030204" pitchFamily="34" charset="0"/>
              </a:rPr>
              <a:t> </a:t>
            </a:r>
          </a:p>
          <a:p>
            <a:pPr algn="ctr">
              <a:lnSpc>
                <a:spcPct val="103000"/>
              </a:lnSpc>
              <a:spcAft>
                <a:spcPts val="1950"/>
              </a:spcAft>
            </a:pPr>
            <a:r>
              <a:rPr lang="es-AR" sz="3200" b="1" dirty="0" smtClean="0">
                <a:latin typeface="Times New Roman" panose="02020603050405020304" pitchFamily="18" charset="0"/>
                <a:ea typeface="Calibri" panose="020F0502020204030204" pitchFamily="34" charset="0"/>
              </a:rPr>
              <a:t> </a:t>
            </a:r>
            <a:r>
              <a:rPr lang="es-AR" sz="3200" dirty="0" smtClean="0">
                <a:latin typeface="Times New Roman" panose="02020603050405020304" pitchFamily="18" charset="0"/>
                <a:ea typeface="Calibri" panose="020F0502020204030204" pitchFamily="34" charset="0"/>
              </a:rPr>
              <a:t>para </a:t>
            </a:r>
            <a:r>
              <a:rPr lang="es-AR" sz="3200" dirty="0">
                <a:latin typeface="Times New Roman" panose="02020603050405020304" pitchFamily="18" charset="0"/>
                <a:ea typeface="Calibri" panose="020F0502020204030204" pitchFamily="34" charset="0"/>
              </a:rPr>
              <a:t>asegurar  la continuidad del sistema de tutela </a:t>
            </a:r>
            <a:endParaRPr lang="es-AR" sz="3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73894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256026"/>
            <a:ext cx="12192000" cy="6586227"/>
          </a:xfrm>
          <a:prstGeom prst="rect">
            <a:avLst/>
          </a:prstGeom>
        </p:spPr>
        <p:txBody>
          <a:bodyPr wrap="square">
            <a:spAutoFit/>
          </a:bodyPr>
          <a:lstStyle/>
          <a:p>
            <a:pPr algn="ctr">
              <a:lnSpc>
                <a:spcPct val="103000"/>
              </a:lnSpc>
              <a:spcAft>
                <a:spcPts val="1950"/>
              </a:spcAft>
            </a:pPr>
            <a:r>
              <a:rPr lang="es-AR" sz="2400" dirty="0" smtClean="0">
                <a:effectLst/>
                <a:latin typeface="Times New Roman" panose="02020603050405020304" pitchFamily="18" charset="0"/>
                <a:ea typeface="Calibri" panose="020F0502020204030204" pitchFamily="34" charset="0"/>
              </a:rPr>
              <a:t>Se trata de ver cómo resolver la </a:t>
            </a:r>
            <a:r>
              <a:rPr lang="es-AR" sz="2400" dirty="0" err="1" smtClean="0">
                <a:effectLst/>
                <a:latin typeface="Times New Roman" panose="02020603050405020304" pitchFamily="18" charset="0"/>
                <a:ea typeface="Calibri" panose="020F0502020204030204" pitchFamily="34" charset="0"/>
              </a:rPr>
              <a:t>asincronía</a:t>
            </a:r>
            <a:r>
              <a:rPr lang="es-AR" sz="2400" dirty="0" smtClean="0">
                <a:effectLst/>
                <a:latin typeface="Times New Roman" panose="02020603050405020304" pitchFamily="18" charset="0"/>
                <a:ea typeface="Calibri" panose="020F0502020204030204" pitchFamily="34" charset="0"/>
              </a:rPr>
              <a:t> entre las necesidades de tutela y la </a:t>
            </a:r>
            <a:r>
              <a:rPr lang="es-AR" sz="2800" dirty="0" smtClean="0">
                <a:effectLst/>
                <a:latin typeface="Times New Roman" panose="02020603050405020304" pitchFamily="18" charset="0"/>
                <a:ea typeface="Calibri" panose="020F0502020204030204" pitchFamily="34" charset="0"/>
              </a:rPr>
              <a:t>segmentación de la condición laboral) </a:t>
            </a:r>
          </a:p>
          <a:p>
            <a:pPr algn="ctr">
              <a:lnSpc>
                <a:spcPct val="103000"/>
              </a:lnSpc>
              <a:spcAft>
                <a:spcPts val="1950"/>
              </a:spcAft>
            </a:pPr>
            <a:r>
              <a:rPr lang="es-AR" sz="2800" dirty="0" smtClean="0">
                <a:effectLst/>
                <a:latin typeface="Times New Roman" panose="02020603050405020304" pitchFamily="18" charset="0"/>
                <a:ea typeface="Calibri" panose="020F0502020204030204" pitchFamily="34" charset="0"/>
              </a:rPr>
              <a:t>(entre unas condiciones  retribuidas y otras que pueden no serlo)</a:t>
            </a:r>
          </a:p>
          <a:p>
            <a:pPr marL="457200">
              <a:lnSpc>
                <a:spcPct val="107000"/>
              </a:lnSpc>
              <a:spcAft>
                <a:spcPts val="800"/>
              </a:spcAft>
            </a:pPr>
            <a:r>
              <a:rPr lang="es-AR" sz="2800" b="1" dirty="0">
                <a:latin typeface="Times New Roman" panose="02020603050405020304" pitchFamily="18" charset="0"/>
                <a:ea typeface="Calibri" panose="020F0502020204030204" pitchFamily="34" charset="0"/>
              </a:rPr>
              <a:t> </a:t>
            </a:r>
            <a:r>
              <a:rPr lang="es-AR" sz="2800" dirty="0" smtClean="0">
                <a:latin typeface="Times New Roman" panose="02020603050405020304" pitchFamily="18" charset="0"/>
                <a:ea typeface="Calibri" panose="020F0502020204030204" pitchFamily="34" charset="0"/>
              </a:rPr>
              <a:t>Es  la experiencia francesa en la que más se trabajo sobre esa dimensión:</a:t>
            </a:r>
            <a:endParaRPr lang="es-AR" sz="2800" dirty="0" smtClean="0">
              <a:effectLst/>
              <a:latin typeface="Times New Roman" panose="02020603050405020304" pitchFamily="18" charset="0"/>
              <a:ea typeface="Calibri" panose="020F0502020204030204" pitchFamily="34" charset="0"/>
            </a:endParaRPr>
          </a:p>
          <a:p>
            <a:pPr marL="457200">
              <a:lnSpc>
                <a:spcPct val="107000"/>
              </a:lnSpc>
              <a:spcAft>
                <a:spcPts val="0"/>
              </a:spcAft>
            </a:pPr>
            <a:r>
              <a:rPr lang="es-AR" sz="2800" dirty="0">
                <a:latin typeface="Times New Roman" panose="02020603050405020304" pitchFamily="18" charset="0"/>
                <a:ea typeface="Calibri" panose="020F0502020204030204" pitchFamily="34" charset="0"/>
              </a:rPr>
              <a:t> </a:t>
            </a:r>
            <a:endParaRPr lang="es-AR" sz="2800" dirty="0" smtClean="0">
              <a:effectLst/>
              <a:latin typeface="Times New Roman" panose="02020603050405020304" pitchFamily="18" charset="0"/>
              <a:ea typeface="Calibri" panose="020F0502020204030204" pitchFamily="34" charset="0"/>
            </a:endParaRPr>
          </a:p>
          <a:p>
            <a:pPr marL="457200" marR="25400" algn="ctr">
              <a:lnSpc>
                <a:spcPct val="107000"/>
              </a:lnSpc>
              <a:spcAft>
                <a:spcPts val="25"/>
              </a:spcAft>
            </a:pPr>
            <a:r>
              <a:rPr lang="es-AR" sz="2800" dirty="0">
                <a:latin typeface="Times New Roman" panose="02020603050405020304" pitchFamily="18" charset="0"/>
                <a:ea typeface="Calibri" panose="020F0502020204030204" pitchFamily="34" charset="0"/>
              </a:rPr>
              <a:t>EL CONTRATO DE ACTIVIDAD, del informe </a:t>
            </a:r>
            <a:r>
              <a:rPr lang="es-AR" sz="2800" dirty="0" err="1">
                <a:latin typeface="Times New Roman" panose="02020603050405020304" pitchFamily="18" charset="0"/>
                <a:ea typeface="Calibri" panose="020F0502020204030204" pitchFamily="34" charset="0"/>
              </a:rPr>
              <a:t>Boissonat</a:t>
            </a:r>
            <a:r>
              <a:rPr lang="es-AR" sz="2800" dirty="0">
                <a:latin typeface="Times New Roman" panose="02020603050405020304" pitchFamily="18" charset="0"/>
                <a:ea typeface="Calibri" panose="020F0502020204030204" pitchFamily="34" charset="0"/>
              </a:rPr>
              <a:t>, el ESTADO PROFESIONAL DE LAS PERSONAS del informe </a:t>
            </a:r>
            <a:r>
              <a:rPr lang="es-AR" sz="2800" dirty="0" err="1">
                <a:latin typeface="Times New Roman" panose="02020603050405020304" pitchFamily="18" charset="0"/>
                <a:ea typeface="Calibri" panose="020F0502020204030204" pitchFamily="34" charset="0"/>
              </a:rPr>
              <a:t>Supiot</a:t>
            </a:r>
            <a:r>
              <a:rPr lang="es-AR" sz="2800" dirty="0">
                <a:latin typeface="Times New Roman" panose="02020603050405020304" pitchFamily="18" charset="0"/>
                <a:ea typeface="Calibri" panose="020F0502020204030204" pitchFamily="34" charset="0"/>
              </a:rPr>
              <a:t>, (la continuidad de una condición profesional)  </a:t>
            </a:r>
            <a:r>
              <a:rPr lang="es-AR" sz="2800" dirty="0">
                <a:solidFill>
                  <a:srgbClr val="000000"/>
                </a:solidFill>
                <a:latin typeface="Times New Roman" panose="02020603050405020304" pitchFamily="18" charset="0"/>
                <a:ea typeface="Times New Roman" panose="02020603050405020304" pitchFamily="18" charset="0"/>
              </a:rPr>
              <a:t>procuran de todos modos garantizar la continuidad de la protección, </a:t>
            </a:r>
            <a:endParaRPr lang="es-AR" sz="2800" dirty="0" smtClean="0">
              <a:effectLst/>
              <a:latin typeface="Times New Roman" panose="02020603050405020304" pitchFamily="18" charset="0"/>
              <a:ea typeface="Calibri" panose="020F0502020204030204" pitchFamily="34" charset="0"/>
            </a:endParaRPr>
          </a:p>
          <a:p>
            <a:pPr marL="457200" marR="25400" algn="ctr">
              <a:lnSpc>
                <a:spcPct val="107000"/>
              </a:lnSpc>
              <a:spcAft>
                <a:spcPts val="25"/>
              </a:spcAft>
            </a:pPr>
            <a:r>
              <a:rPr lang="es-AR" sz="2800" dirty="0">
                <a:solidFill>
                  <a:srgbClr val="000000"/>
                </a:solidFill>
                <a:latin typeface="Times New Roman" panose="02020603050405020304" pitchFamily="18" charset="0"/>
                <a:ea typeface="Times New Roman" panose="02020603050405020304" pitchFamily="18" charset="0"/>
              </a:rPr>
              <a:t> </a:t>
            </a:r>
            <a:endParaRPr lang="es-AR" sz="2800" dirty="0" smtClean="0">
              <a:effectLst/>
              <a:latin typeface="Times New Roman" panose="02020603050405020304" pitchFamily="18" charset="0"/>
              <a:ea typeface="Calibri" panose="020F0502020204030204" pitchFamily="34" charset="0"/>
            </a:endParaRPr>
          </a:p>
          <a:p>
            <a:pPr marL="457200" marR="25400" algn="ctr">
              <a:lnSpc>
                <a:spcPct val="107000"/>
              </a:lnSpc>
              <a:spcAft>
                <a:spcPts val="25"/>
              </a:spcAft>
            </a:pPr>
            <a:r>
              <a:rPr lang="es-AR" sz="2800" dirty="0" smtClean="0">
                <a:effectLst/>
                <a:latin typeface="Times New Roman" panose="02020603050405020304" pitchFamily="18" charset="0"/>
                <a:ea typeface="Calibri" panose="020F0502020204030204" pitchFamily="34" charset="0"/>
              </a:rPr>
              <a:t>En el derecho positivo, </a:t>
            </a:r>
          </a:p>
          <a:p>
            <a:pPr marL="457200" marR="25400" algn="ctr">
              <a:lnSpc>
                <a:spcPct val="107000"/>
              </a:lnSpc>
              <a:spcAft>
                <a:spcPts val="25"/>
              </a:spcAft>
            </a:pPr>
            <a:r>
              <a:rPr lang="es-AR" sz="2800" dirty="0" smtClean="0">
                <a:solidFill>
                  <a:srgbClr val="000000"/>
                </a:solidFill>
                <a:effectLst/>
                <a:latin typeface="Times New Roman" panose="02020603050405020304" pitchFamily="18" charset="0"/>
                <a:ea typeface="Times New Roman" panose="02020603050405020304" pitchFamily="18" charset="0"/>
              </a:rPr>
              <a:t>LE COMPTE PERSONNEL D’ACTIVITE DE LA LEY FRANCESA 2016 – 1088 (LEY EL KOHMRI)</a:t>
            </a:r>
            <a:endParaRPr lang="es-AR"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66575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23092" y="0"/>
            <a:ext cx="12274062" cy="6020431"/>
          </a:xfrm>
          <a:prstGeom prst="rect">
            <a:avLst/>
          </a:prstGeom>
        </p:spPr>
        <p:txBody>
          <a:bodyPr wrap="square">
            <a:spAutoFit/>
          </a:bodyPr>
          <a:lstStyle/>
          <a:p>
            <a:pPr marL="685800" algn="ctr">
              <a:lnSpc>
                <a:spcPct val="103000"/>
              </a:lnSpc>
              <a:spcAft>
                <a:spcPts val="1950"/>
              </a:spcAft>
            </a:pPr>
            <a:r>
              <a:rPr lang="es-AR" sz="3600" dirty="0" smtClean="0">
                <a:effectLst/>
                <a:latin typeface="Times New Roman" panose="02020603050405020304" pitchFamily="18" charset="0"/>
                <a:ea typeface="Calibri" panose="020F0502020204030204" pitchFamily="34" charset="0"/>
              </a:rPr>
              <a:t>Pareciera, por lo tanto, que estamos rumbo a </a:t>
            </a:r>
          </a:p>
          <a:p>
            <a:pPr marL="685800" algn="ctr">
              <a:lnSpc>
                <a:spcPct val="103000"/>
              </a:lnSpc>
              <a:spcAft>
                <a:spcPts val="1950"/>
              </a:spcAft>
            </a:pPr>
            <a:r>
              <a:rPr lang="es-AR" sz="3600" dirty="0" smtClean="0">
                <a:effectLst/>
                <a:latin typeface="Times New Roman" panose="02020603050405020304" pitchFamily="18" charset="0"/>
                <a:ea typeface="Calibri" panose="020F0502020204030204" pitchFamily="34" charset="0"/>
              </a:rPr>
              <a:t>un sistema más complejo que incluye, por cierto, el trabajo dependiente pero  no se limita a él. Por el contrario, involucra  a todas las manifestaciones del trabajo personal, estructurado en torno de una construcción de pluralidad estatutaria </a:t>
            </a:r>
            <a:r>
              <a:rPr lang="es-AR" sz="3600" b="1" dirty="0" smtClean="0">
                <a:effectLst/>
                <a:latin typeface="Times New Roman" panose="02020603050405020304" pitchFamily="18" charset="0"/>
                <a:ea typeface="Calibri" panose="020F0502020204030204" pitchFamily="34" charset="0"/>
              </a:rPr>
              <a:t>determinada </a:t>
            </a:r>
            <a:r>
              <a:rPr lang="es-AR" sz="3600" dirty="0" smtClean="0">
                <a:effectLst/>
                <a:latin typeface="Times New Roman" panose="02020603050405020304" pitchFamily="18" charset="0"/>
                <a:ea typeface="Calibri" panose="020F0502020204030204" pitchFamily="34" charset="0"/>
              </a:rPr>
              <a:t>por los factores recordados de la </a:t>
            </a:r>
            <a:r>
              <a:rPr lang="es-AR" sz="3600" dirty="0" err="1" smtClean="0">
                <a:effectLst/>
                <a:latin typeface="Times New Roman" panose="02020603050405020304" pitchFamily="18" charset="0"/>
                <a:ea typeface="Calibri" panose="020F0502020204030204" pitchFamily="34" charset="0"/>
              </a:rPr>
              <a:t>desestandarización</a:t>
            </a:r>
            <a:r>
              <a:rPr lang="es-AR" sz="3600" dirty="0" smtClean="0">
                <a:effectLst/>
                <a:latin typeface="Times New Roman" panose="02020603050405020304" pitchFamily="18" charset="0"/>
                <a:ea typeface="Calibri" panose="020F0502020204030204" pitchFamily="34" charset="0"/>
              </a:rPr>
              <a:t> del sistema de tutela, el debilitamiento subjetivo del DT, la huida del derecho del trabajo, la penuria inclusiva de la dependencia y el </a:t>
            </a:r>
            <a:r>
              <a:rPr lang="es-AR" sz="3600" dirty="0" err="1" smtClean="0">
                <a:effectLst/>
                <a:latin typeface="Times New Roman" panose="02020603050405020304" pitchFamily="18" charset="0"/>
                <a:ea typeface="Calibri" panose="020F0502020204030204" pitchFamily="34" charset="0"/>
              </a:rPr>
              <a:t>desdibujamiento</a:t>
            </a:r>
            <a:r>
              <a:rPr lang="es-AR" sz="3600" dirty="0" smtClean="0">
                <a:effectLst/>
                <a:latin typeface="Times New Roman" panose="02020603050405020304" pitchFamily="18" charset="0"/>
                <a:ea typeface="Calibri" panose="020F0502020204030204" pitchFamily="34" charset="0"/>
              </a:rPr>
              <a:t> de los límites entre autonomía y dependencia</a:t>
            </a:r>
          </a:p>
        </p:txBody>
      </p:sp>
    </p:spTree>
    <p:extLst>
      <p:ext uri="{BB962C8B-B14F-4D97-AF65-F5344CB8AC3E}">
        <p14:creationId xmlns:p14="http://schemas.microsoft.com/office/powerpoint/2010/main" val="395627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207577"/>
            <a:ext cx="11725274" cy="6513450"/>
          </a:xfrm>
          <a:prstGeom prst="rect">
            <a:avLst/>
          </a:prstGeom>
        </p:spPr>
        <p:txBody>
          <a:bodyPr wrap="square">
            <a:spAutoFit/>
          </a:bodyPr>
          <a:lstStyle/>
          <a:p>
            <a:pPr marL="685800" algn="ctr">
              <a:lnSpc>
                <a:spcPct val="103000"/>
              </a:lnSpc>
              <a:spcAft>
                <a:spcPts val="1950"/>
              </a:spcAft>
            </a:pPr>
            <a:r>
              <a:rPr lang="es-AR" sz="2800" dirty="0">
                <a:latin typeface="Times New Roman" panose="02020603050405020304" pitchFamily="18" charset="0"/>
                <a:ea typeface="Calibri" panose="020F0502020204030204" pitchFamily="34" charset="0"/>
              </a:rPr>
              <a:t>Pluralidad que contaría  con dos factores de unificación y continuidad</a:t>
            </a:r>
          </a:p>
          <a:p>
            <a:pPr marL="685800" algn="ctr">
              <a:lnSpc>
                <a:spcPct val="103000"/>
              </a:lnSpc>
              <a:spcAft>
                <a:spcPts val="1950"/>
              </a:spcAft>
            </a:pPr>
            <a:r>
              <a:rPr lang="es-AR" sz="2800" dirty="0">
                <a:latin typeface="Times New Roman" panose="02020603050405020304" pitchFamily="18" charset="0"/>
                <a:ea typeface="Calibri" panose="020F0502020204030204" pitchFamily="34" charset="0"/>
              </a:rPr>
              <a:t> DESDE UNA PERSPECTIVA SINCRÓNICA, </a:t>
            </a:r>
            <a:endParaRPr lang="es-AR" sz="2800" dirty="0" smtClean="0">
              <a:latin typeface="Times New Roman" panose="02020603050405020304" pitchFamily="18" charset="0"/>
              <a:ea typeface="Calibri" panose="020F0502020204030204" pitchFamily="34" charset="0"/>
            </a:endParaRPr>
          </a:p>
          <a:p>
            <a:pPr marL="685800" algn="ctr">
              <a:lnSpc>
                <a:spcPct val="103000"/>
              </a:lnSpc>
              <a:spcAft>
                <a:spcPts val="1950"/>
              </a:spcAft>
            </a:pPr>
            <a:r>
              <a:rPr lang="es-AR" sz="2800" b="1" dirty="0" smtClean="0">
                <a:latin typeface="Times New Roman" panose="02020603050405020304" pitchFamily="18" charset="0"/>
                <a:ea typeface="Calibri" panose="020F0502020204030204" pitchFamily="34" charset="0"/>
              </a:rPr>
              <a:t>PROTECCIÓN SOCIAL TENDENCIALMENTE  </a:t>
            </a:r>
            <a:r>
              <a:rPr lang="es-AR" sz="2800" b="1" dirty="0">
                <a:latin typeface="Times New Roman" panose="02020603050405020304" pitchFamily="18" charset="0"/>
                <a:ea typeface="Calibri" panose="020F0502020204030204" pitchFamily="34" charset="0"/>
              </a:rPr>
              <a:t>UNIVERSAL </a:t>
            </a:r>
            <a:r>
              <a:rPr lang="es-AR" sz="2800" b="1" dirty="0" smtClean="0">
                <a:latin typeface="Times New Roman" panose="02020603050405020304" pitchFamily="18" charset="0"/>
                <a:ea typeface="Calibri" panose="020F0502020204030204" pitchFamily="34" charset="0"/>
              </a:rPr>
              <a:t>(cuanto menos, desprendida de la condición ocupacional de los beneficiarios</a:t>
            </a:r>
            <a:r>
              <a:rPr lang="es-AR" sz="2800" b="1" dirty="0" smtClean="0">
                <a:latin typeface="Times New Roman" panose="02020603050405020304" pitchFamily="18" charset="0"/>
                <a:ea typeface="Calibri" panose="020F0502020204030204" pitchFamily="34" charset="0"/>
              </a:rPr>
              <a:t>)</a:t>
            </a:r>
          </a:p>
          <a:p>
            <a:pPr marL="685800" algn="ctr">
              <a:lnSpc>
                <a:spcPct val="103000"/>
              </a:lnSpc>
              <a:spcAft>
                <a:spcPts val="1950"/>
              </a:spcAft>
            </a:pPr>
            <a:r>
              <a:rPr lang="es-AR" sz="2800" b="1" dirty="0" smtClean="0">
                <a:latin typeface="Times New Roman" panose="02020603050405020304" pitchFamily="18" charset="0"/>
                <a:ea typeface="Calibri" panose="020F0502020204030204" pitchFamily="34" charset="0"/>
              </a:rPr>
              <a:t>Y, tal vez más adelante </a:t>
            </a:r>
            <a:endParaRPr lang="es-AR" sz="2800" b="1" dirty="0">
              <a:latin typeface="Times New Roman" panose="02020603050405020304" pitchFamily="18" charset="0"/>
              <a:ea typeface="Calibri" panose="020F0502020204030204" pitchFamily="34" charset="0"/>
            </a:endParaRPr>
          </a:p>
          <a:p>
            <a:pPr algn="ctr">
              <a:lnSpc>
                <a:spcPct val="103000"/>
              </a:lnSpc>
              <a:spcAft>
                <a:spcPts val="1950"/>
              </a:spcAft>
            </a:pPr>
            <a:r>
              <a:rPr lang="es-AR" sz="2800" dirty="0" smtClean="0">
                <a:latin typeface="Times New Roman" panose="02020603050405020304" pitchFamily="18" charset="0"/>
                <a:ea typeface="Calibri" panose="020F0502020204030204" pitchFamily="34" charset="0"/>
              </a:rPr>
              <a:t>DESDE </a:t>
            </a:r>
            <a:r>
              <a:rPr lang="es-AR" sz="2800" dirty="0">
                <a:latin typeface="Times New Roman" panose="02020603050405020304" pitchFamily="18" charset="0"/>
                <a:ea typeface="Calibri" panose="020F0502020204030204" pitchFamily="34" charset="0"/>
              </a:rPr>
              <a:t>UNA PERSPECTIVA DIACRÓNICA, </a:t>
            </a:r>
            <a:endParaRPr lang="es-AR" sz="2800" dirty="0" smtClean="0">
              <a:latin typeface="Times New Roman" panose="02020603050405020304" pitchFamily="18" charset="0"/>
              <a:ea typeface="Calibri" panose="020F0502020204030204" pitchFamily="34" charset="0"/>
            </a:endParaRPr>
          </a:p>
          <a:p>
            <a:pPr algn="ctr">
              <a:lnSpc>
                <a:spcPct val="103000"/>
              </a:lnSpc>
              <a:spcAft>
                <a:spcPts val="1950"/>
              </a:spcAft>
            </a:pPr>
            <a:r>
              <a:rPr lang="es-AR" sz="2800" b="1" dirty="0" smtClean="0">
                <a:latin typeface="Times New Roman" panose="02020603050405020304" pitchFamily="18" charset="0"/>
                <a:ea typeface="Calibri" panose="020F0502020204030204" pitchFamily="34" charset="0"/>
              </a:rPr>
              <a:t>EL </a:t>
            </a:r>
            <a:r>
              <a:rPr lang="es-AR" sz="2800" b="1" dirty="0">
                <a:latin typeface="Times New Roman" panose="02020603050405020304" pitchFamily="18" charset="0"/>
                <a:ea typeface="Calibri" panose="020F0502020204030204" pitchFamily="34" charset="0"/>
              </a:rPr>
              <a:t>ESTADO PROFESIONAL DE LAS PERSONAS</a:t>
            </a:r>
          </a:p>
          <a:p>
            <a:pPr algn="ctr">
              <a:lnSpc>
                <a:spcPct val="103000"/>
              </a:lnSpc>
              <a:spcAft>
                <a:spcPts val="1950"/>
              </a:spcAft>
            </a:pPr>
            <a:r>
              <a:rPr lang="es-AR" sz="2800" dirty="0">
                <a:latin typeface="Times New Roman" panose="02020603050405020304" pitchFamily="18" charset="0"/>
                <a:ea typeface="Calibri" panose="020F0502020204030204" pitchFamily="34" charset="0"/>
              </a:rPr>
              <a:t> que sirve como instrumento para asegurar la continuidad </a:t>
            </a:r>
            <a:r>
              <a:rPr lang="es-AR" sz="2800" dirty="0" smtClean="0">
                <a:latin typeface="Times New Roman" panose="02020603050405020304" pitchFamily="18" charset="0"/>
                <a:ea typeface="Calibri" panose="020F0502020204030204" pitchFamily="34" charset="0"/>
              </a:rPr>
              <a:t>de la provisión del amparo de la seguridad social, </a:t>
            </a:r>
            <a:r>
              <a:rPr lang="es-AR" sz="2800" dirty="0">
                <a:latin typeface="Times New Roman" panose="02020603050405020304" pitchFamily="18" charset="0"/>
                <a:ea typeface="Calibri" panose="020F0502020204030204" pitchFamily="34" charset="0"/>
              </a:rPr>
              <a:t>(cualquiera sea su </a:t>
            </a:r>
            <a:r>
              <a:rPr lang="es-AR" sz="2800" dirty="0" smtClean="0">
                <a:latin typeface="Times New Roman" panose="02020603050405020304" pitchFamily="18" charset="0"/>
                <a:ea typeface="Calibri" panose="020F0502020204030204" pitchFamily="34" charset="0"/>
              </a:rPr>
              <a:t>categoría </a:t>
            </a:r>
            <a:r>
              <a:rPr lang="es-AR" sz="2800" dirty="0">
                <a:latin typeface="Times New Roman" panose="02020603050405020304" pitchFamily="18" charset="0"/>
                <a:ea typeface="Calibri" panose="020F0502020204030204" pitchFamily="34" charset="0"/>
              </a:rPr>
              <a:t>incluso autónomo –) </a:t>
            </a:r>
            <a:r>
              <a:rPr lang="es-AR" sz="2800" b="1" dirty="0">
                <a:latin typeface="Times New Roman" panose="02020603050405020304" pitchFamily="18" charset="0"/>
                <a:ea typeface="Calibri" panose="020F0502020204030204" pitchFamily="34" charset="0"/>
              </a:rPr>
              <a:t>asegurando</a:t>
            </a:r>
            <a:r>
              <a:rPr lang="es-AR" sz="2800" dirty="0">
                <a:latin typeface="Times New Roman" panose="02020603050405020304" pitchFamily="18" charset="0"/>
                <a:ea typeface="Calibri" panose="020F0502020204030204" pitchFamily="34" charset="0"/>
              </a:rPr>
              <a:t> </a:t>
            </a:r>
            <a:r>
              <a:rPr lang="es-AR" sz="2800" b="1" dirty="0">
                <a:latin typeface="Times New Roman" panose="02020603050405020304" pitchFamily="18" charset="0"/>
                <a:ea typeface="Calibri" panose="020F0502020204030204" pitchFamily="34" charset="0"/>
              </a:rPr>
              <a:t>su protección todo el tiempo</a:t>
            </a:r>
            <a:endParaRPr lang="es-AR" sz="2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724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es-AR" dirty="0"/>
          </a:p>
        </p:txBody>
      </p:sp>
      <p:sp>
        <p:nvSpPr>
          <p:cNvPr id="3" name="Marcador de contenido 2"/>
          <p:cNvSpPr>
            <a:spLocks noGrp="1"/>
          </p:cNvSpPr>
          <p:nvPr>
            <p:ph idx="1"/>
          </p:nvPr>
        </p:nvSpPr>
        <p:spPr>
          <a:xfrm>
            <a:off x="133004" y="133004"/>
            <a:ext cx="11937076" cy="6724995"/>
          </a:xfrm>
        </p:spPr>
        <p:txBody>
          <a:bodyPr>
            <a:normAutofit fontScale="32500" lnSpcReduction="20000"/>
          </a:bodyPr>
          <a:lstStyle/>
          <a:p>
            <a:pPr marL="0" indent="0" algn="ctr">
              <a:buNone/>
            </a:pPr>
            <a:endParaRPr lang="es-AR" dirty="0" smtClean="0"/>
          </a:p>
          <a:p>
            <a:pPr marL="0" indent="0" algn="ctr">
              <a:buNone/>
            </a:pPr>
            <a:r>
              <a:rPr lang="es-AR" sz="7400" dirty="0" smtClean="0"/>
              <a:t>¿Cómo qué funciona y de qué modo  </a:t>
            </a:r>
            <a:r>
              <a:rPr lang="es-AR" sz="7400" dirty="0"/>
              <a:t>se procede a partir de esa categoría así construida</a:t>
            </a:r>
            <a:r>
              <a:rPr lang="es-AR" sz="7400" dirty="0" smtClean="0"/>
              <a:t>?</a:t>
            </a:r>
          </a:p>
          <a:p>
            <a:pPr marL="0" indent="0" algn="ctr">
              <a:buNone/>
            </a:pPr>
            <a:r>
              <a:rPr lang="es-AR" sz="7400" dirty="0"/>
              <a:t>Cumple el rol de ser el  sustituto de la desposesión de la titularidad del derecho que se transmite, inviable en razón de la inseparabilidad del trabajo y la persona que lo ejecuta  (Fabre </a:t>
            </a:r>
            <a:r>
              <a:rPr lang="es-AR" sz="7400" dirty="0" err="1"/>
              <a:t>Magnan</a:t>
            </a:r>
            <a:r>
              <a:rPr lang="es-AR" sz="7400" dirty="0"/>
              <a:t>)</a:t>
            </a:r>
          </a:p>
          <a:p>
            <a:pPr marL="0" indent="0" algn="ctr">
              <a:buNone/>
            </a:pPr>
            <a:endParaRPr lang="es-AR" sz="7400" dirty="0"/>
          </a:p>
          <a:p>
            <a:pPr marL="0" indent="0" algn="ctr">
              <a:buNone/>
            </a:pPr>
            <a:r>
              <a:rPr lang="es-AR" sz="7400" dirty="0" smtClean="0"/>
              <a:t>Esa </a:t>
            </a:r>
            <a:r>
              <a:rPr lang="es-AR" sz="7400" dirty="0"/>
              <a:t>categoría sirve para el </a:t>
            </a:r>
            <a:r>
              <a:rPr lang="es-AR" sz="7400" b="1" dirty="0"/>
              <a:t>cotejo caso por caso </a:t>
            </a:r>
            <a:r>
              <a:rPr lang="es-AR" sz="7400" dirty="0"/>
              <a:t>para la  </a:t>
            </a:r>
            <a:r>
              <a:rPr lang="es-AR" sz="7400" b="1" dirty="0"/>
              <a:t>formulación de  juicios de identidad </a:t>
            </a:r>
            <a:r>
              <a:rPr lang="es-AR" sz="7400" dirty="0"/>
              <a:t>con los vínculos laborales que se pretende calificar</a:t>
            </a:r>
          </a:p>
          <a:p>
            <a:pPr marL="0" indent="0" algn="ctr">
              <a:buNone/>
            </a:pPr>
            <a:endParaRPr lang="es-AR" sz="7400" dirty="0"/>
          </a:p>
          <a:p>
            <a:pPr marL="0" indent="0" algn="ctr">
              <a:buNone/>
            </a:pPr>
            <a:r>
              <a:rPr lang="es-AR" sz="7400" dirty="0" smtClean="0"/>
              <a:t>Para hacer efectivo ese cotejo, se </a:t>
            </a:r>
            <a:r>
              <a:rPr lang="es-AR" sz="7400" dirty="0"/>
              <a:t>“reencarnan” esos </a:t>
            </a:r>
            <a:r>
              <a:rPr lang="es-AR" sz="7400" dirty="0" smtClean="0"/>
              <a:t>vínculos </a:t>
            </a:r>
            <a:r>
              <a:rPr lang="es-AR" sz="7400" dirty="0"/>
              <a:t>en un conjunto de indicadores que habían sido “desencarnados” para construir la </a:t>
            </a:r>
            <a:r>
              <a:rPr lang="es-AR" sz="7400" dirty="0" smtClean="0"/>
              <a:t>categoría (sólo a modo de ejemplo, cumplimiento de horarios, impartición de órdenes, desempeño en el establecimiento, etc. </a:t>
            </a:r>
            <a:r>
              <a:rPr lang="es-AR" sz="7400" dirty="0" err="1" smtClean="0"/>
              <a:t>etc</a:t>
            </a:r>
            <a:r>
              <a:rPr lang="es-AR" sz="7400" dirty="0" smtClean="0"/>
              <a:t>)  </a:t>
            </a:r>
            <a:r>
              <a:rPr lang="es-AR" sz="7400" dirty="0"/>
              <a:t>Es la técnica llamada del “haz de indicios”</a:t>
            </a:r>
          </a:p>
          <a:p>
            <a:pPr marL="0" indent="0" algn="ctr">
              <a:buNone/>
            </a:pPr>
            <a:endParaRPr lang="es-AR" sz="7400" dirty="0"/>
          </a:p>
          <a:p>
            <a:pPr marL="0" indent="0" algn="ctr">
              <a:buNone/>
            </a:pPr>
            <a:r>
              <a:rPr lang="es-AR" sz="7400" b="1" dirty="0"/>
              <a:t>En algunos casos, el criterio de identidad no alcanz</a:t>
            </a:r>
            <a:r>
              <a:rPr lang="es-AR" sz="7400" dirty="0"/>
              <a:t>a. </a:t>
            </a:r>
          </a:p>
          <a:p>
            <a:pPr marL="0" indent="0" algn="ctr">
              <a:buNone/>
            </a:pPr>
            <a:r>
              <a:rPr lang="es-AR" sz="7400" dirty="0"/>
              <a:t>Los jueces ejercen un rol político al admitir – también caso por caso – </a:t>
            </a:r>
            <a:r>
              <a:rPr lang="es-AR" sz="7400" b="1" dirty="0"/>
              <a:t>juicios de semejanza. </a:t>
            </a:r>
          </a:p>
          <a:p>
            <a:pPr marL="0" indent="0" algn="ctr">
              <a:buNone/>
            </a:pPr>
            <a:r>
              <a:rPr lang="es-AR" sz="7400" dirty="0"/>
              <a:t>“Bastante parecido, luego dependiente” – “Demasiado distinto, por lo tanto no </a:t>
            </a:r>
            <a:endParaRPr lang="es-AR" sz="7400" dirty="0" smtClean="0"/>
          </a:p>
          <a:p>
            <a:pPr marL="0" indent="0" algn="ctr">
              <a:buNone/>
            </a:pPr>
            <a:r>
              <a:rPr lang="es-AR" sz="7400" dirty="0" smtClean="0"/>
              <a:t>dependiente”</a:t>
            </a:r>
          </a:p>
          <a:p>
            <a:pPr marL="0" indent="0" algn="ctr">
              <a:buNone/>
            </a:pPr>
            <a:endParaRPr lang="es-AR" dirty="0">
              <a:solidFill>
                <a:srgbClr val="FF0000"/>
              </a:solidFill>
            </a:endParaRPr>
          </a:p>
        </p:txBody>
      </p:sp>
    </p:spTree>
    <p:extLst>
      <p:ext uri="{BB962C8B-B14F-4D97-AF65-F5344CB8AC3E}">
        <p14:creationId xmlns:p14="http://schemas.microsoft.com/office/powerpoint/2010/main" val="68472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es-AR" dirty="0"/>
          </a:p>
        </p:txBody>
      </p:sp>
      <p:sp>
        <p:nvSpPr>
          <p:cNvPr id="3" name="Marcador de contenido 2"/>
          <p:cNvSpPr>
            <a:spLocks noGrp="1"/>
          </p:cNvSpPr>
          <p:nvPr>
            <p:ph idx="1"/>
          </p:nvPr>
        </p:nvSpPr>
        <p:spPr>
          <a:xfrm>
            <a:off x="838200" y="590550"/>
            <a:ext cx="10515600" cy="6267450"/>
          </a:xfrm>
        </p:spPr>
        <p:txBody>
          <a:bodyPr>
            <a:normAutofit fontScale="92500" lnSpcReduction="10000"/>
          </a:bodyPr>
          <a:lstStyle/>
          <a:p>
            <a:pPr marL="0" lvl="0" indent="0" algn="ctr">
              <a:buNone/>
            </a:pPr>
            <a:r>
              <a:rPr lang="es-MX" b="1" dirty="0" smtClean="0"/>
              <a:t>DESDE SIEMPRE SE HA SOSTENIDO LA VALIDEZ </a:t>
            </a:r>
            <a:r>
              <a:rPr lang="es-MX" b="1" dirty="0"/>
              <a:t>RELATIVA DE LA CATEGORÍA</a:t>
            </a:r>
          </a:p>
          <a:p>
            <a:pPr marL="0" lvl="0" indent="0" algn="ctr">
              <a:buNone/>
            </a:pPr>
            <a:r>
              <a:rPr lang="es-MX" b="1" dirty="0"/>
              <a:t> </a:t>
            </a:r>
            <a:r>
              <a:rPr lang="es-MX" dirty="0" err="1"/>
              <a:t>P.Davies</a:t>
            </a:r>
            <a:r>
              <a:rPr lang="es-MX" dirty="0"/>
              <a:t>, G. Lyon Caen han dicho que prevalece a falta de otra mejor; </a:t>
            </a:r>
            <a:r>
              <a:rPr lang="es-MX" dirty="0" err="1"/>
              <a:t>Deveali</a:t>
            </a:r>
            <a:r>
              <a:rPr lang="es-MX" dirty="0"/>
              <a:t>  señala que ha sido aceptada históricamente sin mayor </a:t>
            </a:r>
            <a:r>
              <a:rPr lang="es-MX" dirty="0" smtClean="0"/>
              <a:t>discusión, porque cumplía su rol </a:t>
            </a:r>
            <a:endParaRPr lang="es-MX" dirty="0"/>
          </a:p>
          <a:p>
            <a:pPr marL="0" lvl="0" indent="0" algn="ctr">
              <a:buNone/>
            </a:pPr>
            <a:r>
              <a:rPr lang="es-MX" dirty="0"/>
              <a:t>Basada en un </a:t>
            </a:r>
            <a:r>
              <a:rPr lang="es-MX" b="1" dirty="0"/>
              <a:t>tipo social dominante</a:t>
            </a:r>
            <a:r>
              <a:rPr lang="es-MX" dirty="0"/>
              <a:t>, la mayoría de los vínculos se </a:t>
            </a:r>
            <a:r>
              <a:rPr lang="es-MX" dirty="0" smtClean="0"/>
              <a:t>encontraban  </a:t>
            </a:r>
            <a:r>
              <a:rPr lang="es-MX" dirty="0"/>
              <a:t>claramente dentro o </a:t>
            </a:r>
            <a:r>
              <a:rPr lang="es-MX" dirty="0" smtClean="0"/>
              <a:t>fuera de ese tipo; es por ello, que la presencia de la dependencia se advertía en forma  </a:t>
            </a:r>
            <a:r>
              <a:rPr lang="es-MX" i="1" dirty="0" smtClean="0"/>
              <a:t>“simple</a:t>
            </a:r>
            <a:r>
              <a:rPr lang="es-MX" i="1" dirty="0"/>
              <a:t>, evidente y casi </a:t>
            </a:r>
            <a:r>
              <a:rPr lang="es-MX" i="1" dirty="0" smtClean="0"/>
              <a:t>intuitiva”</a:t>
            </a:r>
            <a:r>
              <a:rPr lang="es-MX" dirty="0" smtClean="0"/>
              <a:t>, haciendo en la mayor parte de los casos  innecesaria la  </a:t>
            </a:r>
            <a:r>
              <a:rPr lang="es-MX" dirty="0"/>
              <a:t>compleja operación del </a:t>
            </a:r>
            <a:r>
              <a:rPr lang="es-MX" b="1" i="1" dirty="0"/>
              <a:t>haz de indicios </a:t>
            </a:r>
            <a:r>
              <a:rPr lang="es-MX" b="1" i="1" dirty="0" smtClean="0"/>
              <a:t>. </a:t>
            </a:r>
            <a:r>
              <a:rPr lang="es-MX" dirty="0" smtClean="0"/>
              <a:t>Esta </a:t>
            </a:r>
            <a:r>
              <a:rPr lang="es-MX" dirty="0"/>
              <a:t>técnica sólo se usa para casos grises, y no afecta  la eficacia y eficiencia del sistema</a:t>
            </a:r>
            <a:endParaRPr lang="es-AR" dirty="0"/>
          </a:p>
          <a:p>
            <a:pPr marL="0" indent="0" algn="ctr">
              <a:buNone/>
            </a:pPr>
            <a:r>
              <a:rPr lang="es-MX" b="1" dirty="0" smtClean="0"/>
              <a:t>Es una técnica </a:t>
            </a:r>
            <a:r>
              <a:rPr lang="es-MX" b="1" dirty="0"/>
              <a:t>buena si se la usa de modo marginal; tanto mejor, cuanto menos se la use.</a:t>
            </a:r>
            <a:endParaRPr lang="es-AR" dirty="0"/>
          </a:p>
          <a:p>
            <a:pPr marL="0" indent="0" algn="ctr">
              <a:buNone/>
            </a:pPr>
            <a:r>
              <a:rPr lang="es-MX" b="1" dirty="0"/>
              <a:t> </a:t>
            </a:r>
            <a:r>
              <a:rPr lang="es-MX" dirty="0"/>
              <a:t>SI SE LA USA DE MODO RECURRENTE, TIENDE A DEJAR DE SERVIR. </a:t>
            </a:r>
            <a:endParaRPr lang="es-MX" dirty="0" smtClean="0"/>
          </a:p>
          <a:p>
            <a:pPr marL="0" indent="0" algn="ctr">
              <a:buNone/>
            </a:pPr>
            <a:r>
              <a:rPr lang="es-MX" dirty="0" smtClean="0"/>
              <a:t>Pues bien, </a:t>
            </a:r>
            <a:r>
              <a:rPr lang="es-MX" b="1" dirty="0" smtClean="0"/>
              <a:t>la creciente necesidad de explorar las fronteras de la dependencia deja a la vista </a:t>
            </a:r>
            <a:r>
              <a:rPr lang="es-AR" b="1" dirty="0" smtClean="0"/>
              <a:t>que esta idea ya no permite acceder a su objeto </a:t>
            </a:r>
            <a:r>
              <a:rPr lang="es-AR" b="1" dirty="0" err="1" smtClean="0"/>
              <a:t>calificatorio</a:t>
            </a:r>
            <a:r>
              <a:rPr lang="es-AR" b="1" dirty="0" smtClean="0"/>
              <a:t>  de aquel modo simple y que, por tanto transita problemas en el ejercicio del reconocimiento.</a:t>
            </a:r>
          </a:p>
          <a:p>
            <a:endParaRPr lang="es-AR" dirty="0"/>
          </a:p>
        </p:txBody>
      </p:sp>
    </p:spTree>
    <p:extLst>
      <p:ext uri="{BB962C8B-B14F-4D97-AF65-F5344CB8AC3E}">
        <p14:creationId xmlns:p14="http://schemas.microsoft.com/office/powerpoint/2010/main" val="412175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7982" y="552450"/>
            <a:ext cx="11959244" cy="6278514"/>
          </a:xfrm>
          <a:prstGeom prst="rect">
            <a:avLst/>
          </a:prstGeom>
        </p:spPr>
        <p:txBody>
          <a:bodyPr wrap="square">
            <a:spAutoFit/>
          </a:bodyPr>
          <a:lstStyle/>
          <a:p>
            <a:pPr algn="ctr">
              <a:lnSpc>
                <a:spcPct val="107000"/>
              </a:lnSpc>
              <a:spcAft>
                <a:spcPts val="800"/>
              </a:spcAft>
            </a:pPr>
            <a:r>
              <a:rPr lang="es-AR" sz="2800" dirty="0" smtClean="0">
                <a:effectLst/>
                <a:latin typeface="Times New Roman" panose="02020603050405020304" pitchFamily="18" charset="0"/>
                <a:ea typeface="Calibri" panose="020F0502020204030204" pitchFamily="34" charset="0"/>
              </a:rPr>
              <a:t>Al mismo tiempo, s</a:t>
            </a:r>
            <a:r>
              <a:rPr lang="es-AR" sz="2800" b="1" dirty="0" smtClean="0">
                <a:effectLst/>
                <a:latin typeface="Times New Roman" panose="02020603050405020304" pitchFamily="18" charset="0"/>
                <a:ea typeface="Calibri" panose="020F0502020204030204" pitchFamily="34" charset="0"/>
              </a:rPr>
              <a:t>e generalizan los contratos de trabajo </a:t>
            </a:r>
            <a:r>
              <a:rPr lang="es-AR" sz="2800" b="1" i="1" dirty="0" smtClean="0">
                <a:effectLst/>
                <a:latin typeface="Times New Roman" panose="02020603050405020304" pitchFamily="18" charset="0"/>
                <a:ea typeface="Calibri" panose="020F0502020204030204" pitchFamily="34" charset="0"/>
              </a:rPr>
              <a:t>atípicos</a:t>
            </a:r>
            <a:r>
              <a:rPr lang="es-AR" sz="2800" b="1" dirty="0" smtClean="0">
                <a:effectLst/>
                <a:latin typeface="Times New Roman" panose="02020603050405020304" pitchFamily="18" charset="0"/>
                <a:ea typeface="Calibri" panose="020F0502020204030204" pitchFamily="34" charset="0"/>
              </a:rPr>
              <a:t> dando lugar a </a:t>
            </a:r>
            <a:r>
              <a:rPr lang="es-AR" sz="2800" b="1" dirty="0" smtClean="0">
                <a:latin typeface="Times New Roman" panose="02020603050405020304" pitchFamily="18" charset="0"/>
                <a:ea typeface="Calibri" panose="020F0502020204030204" pitchFamily="34" charset="0"/>
              </a:rPr>
              <a:t>un proceso de </a:t>
            </a:r>
            <a:r>
              <a:rPr lang="es-AR" sz="2800" b="1" i="1" dirty="0" err="1" smtClean="0">
                <a:effectLst/>
                <a:latin typeface="Times New Roman" panose="02020603050405020304" pitchFamily="18" charset="0"/>
                <a:ea typeface="Calibri" panose="020F0502020204030204" pitchFamily="34" charset="0"/>
              </a:rPr>
              <a:t>desestandarización</a:t>
            </a:r>
            <a:r>
              <a:rPr lang="es-AR" sz="2800" b="1" i="1" dirty="0" smtClean="0">
                <a:effectLst/>
                <a:latin typeface="Times New Roman" panose="02020603050405020304" pitchFamily="18" charset="0"/>
                <a:ea typeface="Calibri" panose="020F0502020204030204" pitchFamily="34" charset="0"/>
              </a:rPr>
              <a:t> contractual </a:t>
            </a:r>
            <a:r>
              <a:rPr lang="es-AR" sz="2800" dirty="0" smtClean="0">
                <a:latin typeface="Times New Roman" panose="02020603050405020304" pitchFamily="18" charset="0"/>
                <a:ea typeface="Calibri" panose="020F0502020204030204" pitchFamily="34" charset="0"/>
              </a:rPr>
              <a:t>y se profundizan de ese modo las dificultades para el  reconocimiento  de la naturaleza de los vínculos</a:t>
            </a:r>
          </a:p>
          <a:p>
            <a:pPr algn="ctr">
              <a:lnSpc>
                <a:spcPct val="107000"/>
              </a:lnSpc>
              <a:spcAft>
                <a:spcPts val="800"/>
              </a:spcAft>
            </a:pPr>
            <a:endParaRPr lang="es-AR" sz="2800" dirty="0">
              <a:latin typeface="Times New Roman" panose="02020603050405020304" pitchFamily="18" charset="0"/>
              <a:ea typeface="Calibri" panose="020F0502020204030204" pitchFamily="34" charset="0"/>
            </a:endParaRPr>
          </a:p>
          <a:p>
            <a:pPr algn="ctr">
              <a:lnSpc>
                <a:spcPct val="107000"/>
              </a:lnSpc>
              <a:spcAft>
                <a:spcPts val="800"/>
              </a:spcAft>
            </a:pPr>
            <a:r>
              <a:rPr lang="es-AR" sz="2800" dirty="0" smtClean="0">
                <a:effectLst/>
                <a:latin typeface="Times New Roman" panose="02020603050405020304" pitchFamily="18" charset="0"/>
                <a:ea typeface="Calibri" panose="020F0502020204030204" pitchFamily="34" charset="0"/>
              </a:rPr>
              <a:t>Junto a las atipicidades </a:t>
            </a:r>
            <a:r>
              <a:rPr lang="es-AR" sz="2800" i="1" dirty="0" smtClean="0">
                <a:effectLst/>
                <a:latin typeface="Times New Roman" panose="02020603050405020304" pitchFamily="18" charset="0"/>
                <a:ea typeface="Calibri" panose="020F0502020204030204" pitchFamily="34" charset="0"/>
              </a:rPr>
              <a:t>objetivas</a:t>
            </a:r>
            <a:r>
              <a:rPr lang="es-AR" sz="2800" dirty="0" smtClean="0">
                <a:effectLst/>
                <a:latin typeface="Times New Roman" panose="02020603050405020304" pitchFamily="18" charset="0"/>
                <a:ea typeface="Calibri" panose="020F0502020204030204" pitchFamily="34" charset="0"/>
              </a:rPr>
              <a:t> – las que se corresponden con necesidades sustantivas de los procesos de trabajo -  se generalizan</a:t>
            </a:r>
          </a:p>
          <a:p>
            <a:pPr algn="ctr"/>
            <a:endParaRPr lang="es-AR" sz="2800" dirty="0" smtClean="0"/>
          </a:p>
          <a:p>
            <a:pPr algn="ctr"/>
            <a:r>
              <a:rPr lang="es-AR" sz="2800" dirty="0" smtClean="0"/>
              <a:t>otras atipicidades </a:t>
            </a:r>
            <a:r>
              <a:rPr lang="es-AR" sz="2800" dirty="0"/>
              <a:t>que no  tienen </a:t>
            </a:r>
            <a:r>
              <a:rPr lang="es-AR" sz="2800" b="1" dirty="0"/>
              <a:t>esa justificación objetiva y causal</a:t>
            </a:r>
            <a:r>
              <a:rPr lang="es-AR" sz="2800" dirty="0" smtClean="0"/>
              <a:t>: responden en cambio a </a:t>
            </a:r>
            <a:r>
              <a:rPr lang="es-AR" sz="2800" dirty="0"/>
              <a:t>demandas de flexibilidad, desregulación, apertura de los mercados</a:t>
            </a:r>
          </a:p>
          <a:p>
            <a:pPr algn="ctr"/>
            <a:r>
              <a:rPr lang="es-AR" sz="2800" dirty="0"/>
              <a:t>También las crisis, las necesidades – reales o hipotéticas - de la competencia,  los </a:t>
            </a:r>
            <a:r>
              <a:rPr lang="es-AR" sz="2800" dirty="0" smtClean="0"/>
              <a:t>requerimientos </a:t>
            </a:r>
            <a:r>
              <a:rPr lang="es-AR" sz="2800" dirty="0"/>
              <a:t>del “abaratamiento de la </a:t>
            </a:r>
            <a:r>
              <a:rPr lang="es-AR" sz="2800" dirty="0" err="1"/>
              <a:t>laboralidad</a:t>
            </a:r>
            <a:r>
              <a:rPr lang="es-AR" sz="2800" dirty="0" smtClean="0"/>
              <a:t>”. Se constituye así el denominado </a:t>
            </a:r>
            <a:r>
              <a:rPr lang="es-AR" sz="2800" i="1" dirty="0" err="1" smtClean="0"/>
              <a:t>precariato</a:t>
            </a:r>
            <a:r>
              <a:rPr lang="es-AR" sz="2800" i="1" dirty="0" smtClean="0"/>
              <a:t>, </a:t>
            </a:r>
            <a:r>
              <a:rPr lang="es-AR" sz="2800" dirty="0" smtClean="0"/>
              <a:t>convocando a considerar sus efectos sociales</a:t>
            </a:r>
            <a:endParaRPr lang="es-AR" sz="2800" dirty="0"/>
          </a:p>
          <a:p>
            <a:pPr algn="ctr">
              <a:lnSpc>
                <a:spcPct val="107000"/>
              </a:lnSpc>
              <a:spcAft>
                <a:spcPts val="800"/>
              </a:spcAft>
            </a:pPr>
            <a:endParaRPr lang="es-AR" sz="32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638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3500"/>
          </a:xfrm>
        </p:spPr>
        <p:txBody>
          <a:bodyPr>
            <a:normAutofit fontScale="90000"/>
          </a:bodyPr>
          <a:lstStyle/>
          <a:p>
            <a:endParaRPr lang="es-AR" dirty="0"/>
          </a:p>
        </p:txBody>
      </p:sp>
      <p:sp>
        <p:nvSpPr>
          <p:cNvPr id="3" name="Marcador de contenido 2"/>
          <p:cNvSpPr>
            <a:spLocks noGrp="1"/>
          </p:cNvSpPr>
          <p:nvPr>
            <p:ph idx="1"/>
          </p:nvPr>
        </p:nvSpPr>
        <p:spPr>
          <a:xfrm>
            <a:off x="838200" y="676274"/>
            <a:ext cx="10515600" cy="6181725"/>
          </a:xfrm>
        </p:spPr>
        <p:txBody>
          <a:bodyPr>
            <a:normAutofit lnSpcReduction="10000"/>
          </a:bodyPr>
          <a:lstStyle/>
          <a:p>
            <a:pPr marL="0" indent="0" algn="ctr">
              <a:buNone/>
            </a:pPr>
            <a:r>
              <a:rPr lang="es-AR" sz="3200" dirty="0" smtClean="0"/>
              <a:t>Esas </a:t>
            </a:r>
            <a:r>
              <a:rPr lang="es-AR" sz="3200" dirty="0"/>
              <a:t>atipicidades son también atribuibles a las tendencias de </a:t>
            </a:r>
            <a:r>
              <a:rPr lang="es-AR" sz="3200" b="1" dirty="0"/>
              <a:t>“huida del Derecho del Trabajo”</a:t>
            </a:r>
            <a:r>
              <a:rPr lang="es-AR" sz="3200" dirty="0"/>
              <a:t> (trabajo “en negro”, fraude y simulación - remedo de atipicidades admitidas por la ley -, interposiciones y descentralización productiva, individualización (huida del Derecho Colectivo), el recurso – real o artificial – al </a:t>
            </a:r>
            <a:r>
              <a:rPr lang="es-AR" sz="3200" i="1" dirty="0"/>
              <a:t>trabajo independiente </a:t>
            </a:r>
            <a:r>
              <a:rPr lang="es-AR" sz="3200" dirty="0"/>
              <a:t>, la </a:t>
            </a:r>
            <a:r>
              <a:rPr lang="es-AR" sz="3200" i="1" dirty="0" err="1"/>
              <a:t>desestandarización</a:t>
            </a:r>
            <a:r>
              <a:rPr lang="es-AR" sz="3200" dirty="0"/>
              <a:t>.  El propio Estado </a:t>
            </a:r>
            <a:r>
              <a:rPr lang="es-AR" sz="3200" i="1" dirty="0" err="1"/>
              <a:t>deslaboraliza</a:t>
            </a:r>
            <a:r>
              <a:rPr lang="es-AR" sz="3200" i="1" dirty="0"/>
              <a:t> </a:t>
            </a:r>
            <a:r>
              <a:rPr lang="es-AR" sz="3200" dirty="0"/>
              <a:t>y </a:t>
            </a:r>
            <a:r>
              <a:rPr lang="es-AR" sz="3200" i="1" dirty="0" err="1"/>
              <a:t>desalariza</a:t>
            </a:r>
            <a:endParaRPr lang="es-AR" sz="3200" i="1" dirty="0"/>
          </a:p>
          <a:p>
            <a:pPr marL="0" indent="0" algn="ctr">
              <a:buNone/>
            </a:pPr>
            <a:endParaRPr lang="es-AR" sz="3200" dirty="0"/>
          </a:p>
          <a:p>
            <a:pPr marL="0" indent="0" algn="ctr">
              <a:buNone/>
            </a:pPr>
            <a:r>
              <a:rPr lang="es-AR" sz="3200" dirty="0"/>
              <a:t>Una versión elocuente de la “huida” atribuida a un banquero de inversión: ¿puedo </a:t>
            </a:r>
            <a:r>
              <a:rPr lang="es-AR" sz="3200" b="1" dirty="0"/>
              <a:t>automatizar</a:t>
            </a:r>
            <a:r>
              <a:rPr lang="es-AR" sz="3200" dirty="0"/>
              <a:t> el puesto?. Si no es posible, ¿puedo </a:t>
            </a:r>
            <a:r>
              <a:rPr lang="es-AR" sz="3200" b="1" dirty="0"/>
              <a:t>externalizarlo</a:t>
            </a:r>
            <a:r>
              <a:rPr lang="es-AR" sz="3200" dirty="0"/>
              <a:t>? ¿Tampoco? ¿Puedo entonces asignar la tarea a un </a:t>
            </a:r>
            <a:r>
              <a:rPr lang="es-AR" sz="3200" b="1" dirty="0"/>
              <a:t>trabajador autónomo</a:t>
            </a:r>
            <a:r>
              <a:rPr lang="es-AR" sz="3200" dirty="0"/>
              <a:t>? </a:t>
            </a:r>
            <a:r>
              <a:rPr lang="es-AR" sz="3200" i="1" dirty="0"/>
              <a:t>Sólo si  nada de eso es posible, contrataré a un trabajador dependiente</a:t>
            </a:r>
          </a:p>
          <a:p>
            <a:endParaRPr lang="es-AR" dirty="0"/>
          </a:p>
        </p:txBody>
      </p:sp>
    </p:spTree>
    <p:extLst>
      <p:ext uri="{BB962C8B-B14F-4D97-AF65-F5344CB8AC3E}">
        <p14:creationId xmlns:p14="http://schemas.microsoft.com/office/powerpoint/2010/main" val="3716848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45719"/>
          </a:xfrm>
        </p:spPr>
        <p:txBody>
          <a:bodyPr>
            <a:normAutofit fontScale="90000"/>
          </a:bodyPr>
          <a:lstStyle/>
          <a:p>
            <a:pPr algn="ctr"/>
            <a:endParaRPr lang="es-AR" sz="2800" b="1" dirty="0"/>
          </a:p>
        </p:txBody>
      </p:sp>
      <p:sp>
        <p:nvSpPr>
          <p:cNvPr id="3" name="Marcador de contenido 2"/>
          <p:cNvSpPr>
            <a:spLocks noGrp="1"/>
          </p:cNvSpPr>
          <p:nvPr>
            <p:ph idx="1"/>
          </p:nvPr>
        </p:nvSpPr>
        <p:spPr>
          <a:xfrm>
            <a:off x="838200" y="365126"/>
            <a:ext cx="10515600" cy="6492874"/>
          </a:xfrm>
        </p:spPr>
        <p:txBody>
          <a:bodyPr>
            <a:noAutofit/>
          </a:bodyPr>
          <a:lstStyle/>
          <a:p>
            <a:pPr marL="0" indent="0" algn="ctr">
              <a:buNone/>
            </a:pPr>
            <a:r>
              <a:rPr lang="es-AR" sz="2400" i="1" dirty="0" smtClean="0"/>
              <a:t>Además de ese proceso de </a:t>
            </a:r>
            <a:r>
              <a:rPr lang="es-AR" sz="2400" b="1" i="1" dirty="0" err="1" smtClean="0"/>
              <a:t>desestandarización</a:t>
            </a:r>
            <a:r>
              <a:rPr lang="es-AR" sz="2400" b="1" i="1" dirty="0" smtClean="0"/>
              <a:t> y atipicidad</a:t>
            </a:r>
            <a:r>
              <a:rPr lang="es-AR" sz="2400" i="1" dirty="0" smtClean="0"/>
              <a:t> </a:t>
            </a:r>
            <a:r>
              <a:rPr lang="es-AR" sz="2400" i="1" dirty="0" smtClean="0"/>
              <a:t>creciente y de huida del Derecho del Trabajo, </a:t>
            </a:r>
            <a:r>
              <a:rPr lang="es-AR" sz="2400" i="1" dirty="0" smtClean="0"/>
              <a:t>otros fenómenos  </a:t>
            </a:r>
            <a:r>
              <a:rPr lang="es-AR" sz="2400" i="1" dirty="0"/>
              <a:t>que se van agregando a medida en que se procesan cambios en las tecnologías y las formas de organizar el trabajo, </a:t>
            </a:r>
            <a:r>
              <a:rPr lang="es-AR" sz="2400" b="1" i="1" dirty="0"/>
              <a:t>la dependencia se torna más </a:t>
            </a:r>
            <a:r>
              <a:rPr lang="es-AR" sz="2400" b="1" i="1" dirty="0" smtClean="0"/>
              <a:t>elusiva</a:t>
            </a:r>
            <a:endParaRPr lang="es-AR" sz="2400" dirty="0"/>
          </a:p>
          <a:p>
            <a:pPr marL="0" indent="0" algn="ctr">
              <a:buNone/>
            </a:pPr>
            <a:endParaRPr lang="es-AR" sz="2400" dirty="0"/>
          </a:p>
          <a:p>
            <a:pPr marL="0" indent="0" algn="ctr">
              <a:buNone/>
            </a:pPr>
            <a:r>
              <a:rPr lang="es-AR" sz="2400" dirty="0"/>
              <a:t>Se </a:t>
            </a:r>
            <a:r>
              <a:rPr lang="es-AR" sz="2400" dirty="0" smtClean="0"/>
              <a:t>suman, en efecto, otros </a:t>
            </a:r>
            <a:r>
              <a:rPr lang="es-AR" sz="2400" dirty="0"/>
              <a:t>fenómenos convergentes tales como la informalidad </a:t>
            </a:r>
            <a:r>
              <a:rPr lang="es-AR" sz="2400" dirty="0" smtClean="0"/>
              <a:t>creciente, </a:t>
            </a:r>
            <a:r>
              <a:rPr lang="es-AR" sz="2400" i="1" dirty="0" smtClean="0"/>
              <a:t>las </a:t>
            </a:r>
            <a:r>
              <a:rPr lang="es-AR" sz="2400" i="1" dirty="0"/>
              <a:t>diversas formas de </a:t>
            </a:r>
            <a:r>
              <a:rPr lang="es-AR" sz="2400" i="1" dirty="0" smtClean="0"/>
              <a:t>tercerización y descentralización productiva </a:t>
            </a:r>
            <a:r>
              <a:rPr lang="es-AR" sz="2400" b="1" i="1" dirty="0" smtClean="0"/>
              <a:t>, </a:t>
            </a:r>
            <a:r>
              <a:rPr lang="es-AR" sz="2400" b="1" i="1" dirty="0"/>
              <a:t> </a:t>
            </a:r>
            <a:r>
              <a:rPr lang="es-AR" sz="2400" b="1" i="1" dirty="0" smtClean="0"/>
              <a:t>     </a:t>
            </a:r>
            <a:r>
              <a:rPr lang="es-AR" sz="2400" b="1" dirty="0" smtClean="0"/>
              <a:t>las nuevas tecnologías de reclutamiento y prestación, </a:t>
            </a:r>
          </a:p>
          <a:p>
            <a:pPr marL="0" indent="0" algn="ctr">
              <a:buNone/>
            </a:pPr>
            <a:endParaRPr lang="es-AR" sz="2400" b="1" i="1" dirty="0" smtClean="0"/>
          </a:p>
          <a:p>
            <a:pPr marL="0" indent="0" algn="ctr">
              <a:buNone/>
            </a:pPr>
            <a:r>
              <a:rPr lang="es-AR" sz="2400" b="1" i="1" dirty="0" smtClean="0"/>
              <a:t>los cambios en el trabajo – dislocamiento de la disciplina de fábrica, la desmaterialización e intelectualización del trabajo, la generalización de las obligaciones de resultado (en lugar de las de medios)</a:t>
            </a:r>
          </a:p>
          <a:p>
            <a:pPr marL="0" indent="0" algn="ctr">
              <a:buNone/>
            </a:pPr>
            <a:endParaRPr lang="es-AR" sz="2400" b="1" i="1" dirty="0"/>
          </a:p>
          <a:p>
            <a:pPr marL="0" indent="0" algn="ctr">
              <a:buNone/>
            </a:pPr>
            <a:r>
              <a:rPr lang="es-AR" sz="2400" b="1" i="1" dirty="0" smtClean="0"/>
              <a:t> la relativización de jerarquías, horarios y del poder disciplinario - </a:t>
            </a:r>
            <a:r>
              <a:rPr lang="es-AR" sz="2400" b="1" dirty="0" smtClean="0"/>
              <a:t> </a:t>
            </a:r>
            <a:r>
              <a:rPr lang="es-AR" sz="2400" b="1" dirty="0"/>
              <a:t>las relaciones ambiguas (OIT), </a:t>
            </a:r>
            <a:r>
              <a:rPr lang="es-AR" sz="2400" b="1" dirty="0" smtClean="0"/>
              <a:t> las políticas públicas y la acción de los empleadores, entre </a:t>
            </a:r>
            <a:r>
              <a:rPr lang="es-AR" sz="2400" b="1" dirty="0"/>
              <a:t>otros, que tornan más problemático el proceso de </a:t>
            </a:r>
            <a:r>
              <a:rPr lang="es-AR" sz="2400" b="1" dirty="0" smtClean="0"/>
              <a:t>reconocimiento</a:t>
            </a:r>
            <a:endParaRPr lang="es-AR" sz="2400" b="1" dirty="0"/>
          </a:p>
        </p:txBody>
      </p:sp>
    </p:spTree>
    <p:extLst>
      <p:ext uri="{BB962C8B-B14F-4D97-AF65-F5344CB8AC3E}">
        <p14:creationId xmlns:p14="http://schemas.microsoft.com/office/powerpoint/2010/main" val="2518670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es-AR" dirty="0"/>
          </a:p>
        </p:txBody>
      </p:sp>
      <p:sp>
        <p:nvSpPr>
          <p:cNvPr id="3" name="Marcador de contenido 2"/>
          <p:cNvSpPr>
            <a:spLocks noGrp="1"/>
          </p:cNvSpPr>
          <p:nvPr>
            <p:ph idx="1"/>
          </p:nvPr>
        </p:nvSpPr>
        <p:spPr>
          <a:xfrm>
            <a:off x="838200" y="628650"/>
            <a:ext cx="10515600" cy="6019800"/>
          </a:xfrm>
        </p:spPr>
        <p:txBody>
          <a:bodyPr>
            <a:normAutofit/>
          </a:bodyPr>
          <a:lstStyle/>
          <a:p>
            <a:pPr marL="0" indent="0" algn="ctr">
              <a:buNone/>
            </a:pPr>
            <a:endParaRPr lang="es-MX" sz="3200" i="1" dirty="0"/>
          </a:p>
          <a:p>
            <a:pPr marL="0" indent="0" algn="ctr">
              <a:buNone/>
            </a:pPr>
            <a:r>
              <a:rPr lang="es-AR" sz="4000" dirty="0" smtClean="0"/>
              <a:t>Por todo ello, ese </a:t>
            </a:r>
            <a:r>
              <a:rPr lang="es-AR" sz="4000" dirty="0"/>
              <a:t>concepto de </a:t>
            </a:r>
            <a:r>
              <a:rPr lang="es-AR" sz="4000" i="1" dirty="0"/>
              <a:t>dependencia laboral </a:t>
            </a:r>
            <a:r>
              <a:rPr lang="es-AR" sz="4000" dirty="0"/>
              <a:t>como </a:t>
            </a:r>
            <a:r>
              <a:rPr lang="es-AR" sz="4000" dirty="0" smtClean="0"/>
              <a:t>calificador </a:t>
            </a:r>
            <a:r>
              <a:rPr lang="es-AR" sz="4000" dirty="0"/>
              <a:t>inclusivo/excluyente para identificar la pertenencia al  centro de imputación del Derecho del </a:t>
            </a:r>
            <a:r>
              <a:rPr lang="es-AR" sz="4000" dirty="0" smtClean="0"/>
              <a:t>trabajo</a:t>
            </a:r>
          </a:p>
          <a:p>
            <a:pPr marL="0" indent="0" algn="ctr">
              <a:buNone/>
            </a:pPr>
            <a:r>
              <a:rPr lang="es-AR" sz="4000" dirty="0" smtClean="0"/>
              <a:t> </a:t>
            </a:r>
          </a:p>
          <a:p>
            <a:pPr marL="0" indent="0" algn="ctr">
              <a:buNone/>
            </a:pPr>
            <a:r>
              <a:rPr lang="es-AR" sz="4000" b="1" dirty="0" smtClean="0"/>
              <a:t>parece en trance de perder su condición de unívoco criterio de acceso al sistema de protección</a:t>
            </a:r>
            <a:endParaRPr lang="es-AR" sz="4000" b="1" dirty="0"/>
          </a:p>
          <a:p>
            <a:pPr marL="0" indent="0" algn="ctr">
              <a:buNone/>
            </a:pPr>
            <a:endParaRPr lang="es-MX" sz="4000" i="1" dirty="0" smtClean="0"/>
          </a:p>
          <a:p>
            <a:pPr marL="0" indent="0" algn="ctr">
              <a:buNone/>
            </a:pPr>
            <a:endParaRPr lang="es-MX" i="1" dirty="0"/>
          </a:p>
          <a:p>
            <a:pPr marL="0" indent="0" algn="ctr">
              <a:buNone/>
            </a:pPr>
            <a:endParaRPr lang="es-MX" i="1" dirty="0" smtClean="0"/>
          </a:p>
          <a:p>
            <a:endParaRPr lang="es-AR" dirty="0"/>
          </a:p>
        </p:txBody>
      </p:sp>
    </p:spTree>
    <p:extLst>
      <p:ext uri="{BB962C8B-B14F-4D97-AF65-F5344CB8AC3E}">
        <p14:creationId xmlns:p14="http://schemas.microsoft.com/office/powerpoint/2010/main" val="142416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7137"/>
          </a:xfrm>
        </p:spPr>
        <p:txBody>
          <a:bodyPr>
            <a:normAutofit fontScale="90000"/>
          </a:bodyPr>
          <a:lstStyle/>
          <a:p>
            <a:endParaRPr lang="es-AR" dirty="0"/>
          </a:p>
        </p:txBody>
      </p:sp>
      <p:sp>
        <p:nvSpPr>
          <p:cNvPr id="3" name="Marcador de contenido 2"/>
          <p:cNvSpPr>
            <a:spLocks noGrp="1"/>
          </p:cNvSpPr>
          <p:nvPr>
            <p:ph idx="1"/>
          </p:nvPr>
        </p:nvSpPr>
        <p:spPr>
          <a:xfrm>
            <a:off x="182880" y="831273"/>
            <a:ext cx="12009120" cy="5902036"/>
          </a:xfrm>
        </p:spPr>
        <p:txBody>
          <a:bodyPr>
            <a:normAutofit fontScale="92500" lnSpcReduction="20000"/>
          </a:bodyPr>
          <a:lstStyle/>
          <a:p>
            <a:pPr marL="0" indent="0" algn="ctr">
              <a:buNone/>
            </a:pPr>
            <a:r>
              <a:rPr lang="es-AR" sz="4000" dirty="0"/>
              <a:t>Se genera así un contexto </a:t>
            </a:r>
            <a:r>
              <a:rPr lang="es-AR" sz="4000" i="1" dirty="0" smtClean="0"/>
              <a:t>que da lugar a lo que me parece constituye un </a:t>
            </a:r>
            <a:r>
              <a:rPr lang="es-AR" sz="4000" b="1" i="1" dirty="0" smtClean="0"/>
              <a:t>debilitamiento subjetivo del derecho del trabajo, </a:t>
            </a:r>
          </a:p>
          <a:p>
            <a:pPr marL="0" indent="0" algn="ctr">
              <a:buNone/>
            </a:pPr>
            <a:r>
              <a:rPr lang="es-AR" sz="4000" dirty="0"/>
              <a:t>t</a:t>
            </a:r>
            <a:r>
              <a:rPr lang="es-AR" sz="4000" dirty="0" smtClean="0"/>
              <a:t>res de </a:t>
            </a:r>
            <a:r>
              <a:rPr lang="es-AR" sz="4000" dirty="0"/>
              <a:t>cuyas </a:t>
            </a:r>
            <a:r>
              <a:rPr lang="es-AR" sz="4000" dirty="0" smtClean="0"/>
              <a:t>manifestaciones más significativas  </a:t>
            </a:r>
            <a:r>
              <a:rPr lang="es-AR" sz="4000" dirty="0" smtClean="0"/>
              <a:t>son</a:t>
            </a:r>
          </a:p>
          <a:p>
            <a:pPr marL="0" indent="0" algn="ctr">
              <a:buNone/>
            </a:pPr>
            <a:endParaRPr lang="es-AR" sz="4000" dirty="0" smtClean="0"/>
          </a:p>
          <a:p>
            <a:pPr marL="0" indent="0" algn="ctr">
              <a:buNone/>
            </a:pPr>
            <a:r>
              <a:rPr lang="es-AR" sz="4000" dirty="0" smtClean="0"/>
              <a:t>1ª.   la  de la ya sugerida </a:t>
            </a:r>
            <a:r>
              <a:rPr lang="es-AR" sz="4000" b="1" i="1" dirty="0" smtClean="0"/>
              <a:t>penuria </a:t>
            </a:r>
            <a:r>
              <a:rPr lang="es-AR" sz="4000" b="1" i="1" dirty="0"/>
              <a:t>inclusiva</a:t>
            </a:r>
            <a:r>
              <a:rPr lang="es-AR" sz="4000" b="1" dirty="0"/>
              <a:t> </a:t>
            </a:r>
            <a:r>
              <a:rPr lang="es-AR" sz="4000" dirty="0" smtClean="0"/>
              <a:t>de la  idea de </a:t>
            </a:r>
            <a:r>
              <a:rPr lang="es-AR" sz="4000" i="1" dirty="0" smtClean="0"/>
              <a:t>dependencia laboral  </a:t>
            </a:r>
            <a:r>
              <a:rPr lang="es-AR" sz="4000" i="1" dirty="0" smtClean="0"/>
              <a:t>y</a:t>
            </a:r>
          </a:p>
          <a:p>
            <a:pPr marL="0" indent="0" algn="ctr">
              <a:buNone/>
            </a:pPr>
            <a:endParaRPr lang="es-AR" sz="4000" i="1" dirty="0" smtClean="0"/>
          </a:p>
          <a:p>
            <a:pPr marL="0" indent="0" algn="ctr">
              <a:buNone/>
            </a:pPr>
            <a:r>
              <a:rPr lang="es-AR" sz="4000" dirty="0" smtClean="0"/>
              <a:t>2ª.  la de una </a:t>
            </a:r>
            <a:r>
              <a:rPr lang="es-AR" sz="4000" b="1" i="1" dirty="0" smtClean="0"/>
              <a:t>cierta</a:t>
            </a:r>
            <a:r>
              <a:rPr lang="es-AR" sz="4000" dirty="0" smtClean="0"/>
              <a:t> </a:t>
            </a:r>
            <a:r>
              <a:rPr lang="es-AR" sz="4000" b="1" i="1" dirty="0" smtClean="0"/>
              <a:t>contracción del ámbito personal del DT</a:t>
            </a:r>
            <a:r>
              <a:rPr lang="es-AR" sz="4000" dirty="0" smtClean="0"/>
              <a:t> </a:t>
            </a:r>
            <a:r>
              <a:rPr lang="es-AR" sz="4000" b="1" dirty="0" smtClean="0"/>
              <a:t>(</a:t>
            </a:r>
            <a:r>
              <a:rPr lang="es-AR" sz="4000" dirty="0" smtClean="0"/>
              <a:t>proceso contrario al de expansión antes descripto), resultante ahora  de la dificultad para reconocer el vínculo de dependencia</a:t>
            </a:r>
            <a:r>
              <a:rPr lang="es-AR" sz="4000" b="1" dirty="0" smtClean="0"/>
              <a:t> </a:t>
            </a:r>
          </a:p>
          <a:p>
            <a:pPr marL="0" indent="0" algn="ctr">
              <a:buNone/>
            </a:pPr>
            <a:endParaRPr lang="es-AR" sz="4000" b="1" dirty="0"/>
          </a:p>
          <a:p>
            <a:endParaRPr lang="es-AR" dirty="0"/>
          </a:p>
        </p:txBody>
      </p:sp>
    </p:spTree>
    <p:extLst>
      <p:ext uri="{BB962C8B-B14F-4D97-AF65-F5344CB8AC3E}">
        <p14:creationId xmlns:p14="http://schemas.microsoft.com/office/powerpoint/2010/main" val="2681520173"/>
      </p:ext>
    </p:extLst>
  </p:cSld>
  <p:clrMapOvr>
    <a:masterClrMapping/>
  </p:clrMapOvr>
</p:sld>
</file>

<file path=ppt/theme/theme1.xml><?xml version="1.0" encoding="utf-8"?>
<a:theme xmlns:a="http://schemas.openxmlformats.org/drawingml/2006/main" name="Tema de Office">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7610</TotalTime>
  <Words>3281</Words>
  <Application>Microsoft Office PowerPoint</Application>
  <PresentationFormat>Panorámica</PresentationFormat>
  <Paragraphs>167</Paragraphs>
  <Slides>29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29</vt:i4>
      </vt:variant>
    </vt:vector>
  </HeadingPairs>
  <TitlesOfParts>
    <vt:vector size="35" baseType="lpstr">
      <vt:lpstr>Arial</vt:lpstr>
      <vt:lpstr>Arial Black</vt:lpstr>
      <vt:lpstr>Calibri</vt:lpstr>
      <vt:lpstr>Calibri Light</vt:lpstr>
      <vt:lpstr>Times New Roman</vt:lpstr>
      <vt:lpstr>Tema de Office</vt:lpstr>
      <vt:lpstr>Desestandarización contractual, nuevas tecnologías y nuevas formas de organización del trabajo. ¿Otra estructura para el Derecho del Trabajo?</vt:lpstr>
      <vt:lpstr>Que es en concreto  la dependencia laboral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Resquebrajamiento de la unicidad reglamentaria </vt:lpstr>
      <vt:lpstr>Presentación de PowerPoint</vt:lpstr>
      <vt:lpstr>Presentación de PowerPoint</vt:lpstr>
      <vt:lpstr>A esta altura, una hipótesis provisoria</vt:lpstr>
      <vt:lpstr>Presentación de PowerPoint</vt:lpstr>
      <vt:lpstr>Presentación de PowerPoint</vt:lpstr>
      <vt:lpstr>  En cualquier caso, el  Derecho del Trabajo en expansión tiende a incluir   también un esquema básico y generalizado de tutela – una suerte  de  derecho mínimo y  común del trabajo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agoldin@udesa.edu.ar</dc:creator>
  <cp:lastModifiedBy>agoldin@udesa.edu.ar</cp:lastModifiedBy>
  <cp:revision>102</cp:revision>
  <dcterms:created xsi:type="dcterms:W3CDTF">2020-10-23T15:25:49Z</dcterms:created>
  <dcterms:modified xsi:type="dcterms:W3CDTF">2020-11-25T14:37:53Z</dcterms:modified>
</cp:coreProperties>
</file>